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82" r:id="rId4"/>
    <p:sldId id="289" r:id="rId5"/>
    <p:sldId id="294" r:id="rId6"/>
    <p:sldId id="295" r:id="rId7"/>
    <p:sldId id="296" r:id="rId8"/>
    <p:sldId id="270" r:id="rId9"/>
    <p:sldId id="290" r:id="rId10"/>
    <p:sldId id="291" r:id="rId11"/>
    <p:sldId id="297" r:id="rId12"/>
    <p:sldId id="299" r:id="rId13"/>
    <p:sldId id="298" r:id="rId14"/>
    <p:sldId id="275" r:id="rId15"/>
    <p:sldId id="300" r:id="rId16"/>
    <p:sldId id="283" r:id="rId17"/>
    <p:sldId id="284" r:id="rId18"/>
    <p:sldId id="285" r:id="rId19"/>
    <p:sldId id="286" r:id="rId20"/>
    <p:sldId id="302" r:id="rId21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480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 snapToObjects="1">
      <p:cViewPr>
        <p:scale>
          <a:sx n="66" d="100"/>
          <a:sy n="66" d="100"/>
        </p:scale>
        <p:origin x="-84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canner1\AppData\Roaming\Microsoft\Excel\input_tracker_round_1%20(version%201).xlsb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canner1\AppData\Roaming\Microsoft\Excel\input_tracker_round_1%20(version%201)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32881171432518325"/>
                  <c:y val="0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1.9906202514159421E-2"/>
                  <c:y val="0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0.12701768200027636"/>
                  <c:y val="0.13709933373712924"/>
                </c:manualLayout>
              </c:layout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Communities of Interest 
27%</a:t>
                    </a:r>
                  </a:p>
                </c:rich>
              </c:tx>
              <c:showCatName val="1"/>
              <c:showPercent val="1"/>
            </c:dLbl>
            <c:dLbl>
              <c:idx val="4"/>
              <c:layout>
                <c:manualLayout>
                  <c:x val="8.6746511949164232E-2"/>
                  <c:y val="-2.0835857056329542E-3"/>
                </c:manualLayout>
              </c:layout>
              <c:showCatName val="1"/>
              <c:showPercent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600" dirty="0"/>
                      <a:t>Competiveness
24%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CatName val="1"/>
            <c:showPercent val="1"/>
          </c:dLbls>
          <c:cat>
            <c:strRef>
              <c:f>Summary!$D$1:$J$1</c:f>
              <c:strCache>
                <c:ptCount val="7"/>
                <c:pt idx="0">
                  <c:v>Voting Rights Act</c:v>
                </c:pt>
                <c:pt idx="1">
                  <c:v>Equal Population</c:v>
                </c:pt>
                <c:pt idx="2">
                  <c:v>Compactness or Contiguous</c:v>
                </c:pt>
                <c:pt idx="3">
                  <c:v>Communities of Interest </c:v>
                </c:pt>
                <c:pt idx="4">
                  <c:v>Geographic Features / Political Boundaries</c:v>
                </c:pt>
                <c:pt idx="5">
                  <c:v>Competiveness</c:v>
                </c:pt>
                <c:pt idx="6">
                  <c:v>Other</c:v>
                </c:pt>
              </c:strCache>
            </c:strRef>
          </c:cat>
          <c:val>
            <c:numRef>
              <c:f>Summary!$D$17:$J$17</c:f>
              <c:numCache>
                <c:formatCode>0</c:formatCode>
                <c:ptCount val="7"/>
                <c:pt idx="0">
                  <c:v>49</c:v>
                </c:pt>
                <c:pt idx="1">
                  <c:v>12</c:v>
                </c:pt>
                <c:pt idx="2">
                  <c:v>34</c:v>
                </c:pt>
                <c:pt idx="3">
                  <c:v>265</c:v>
                </c:pt>
                <c:pt idx="4">
                  <c:v>114</c:v>
                </c:pt>
                <c:pt idx="5">
                  <c:v>236</c:v>
                </c:pt>
                <c:pt idx="6">
                  <c:v>292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30676208121043713"/>
                  <c:y val="0"/>
                </c:manualLayout>
              </c:layout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Communities of Interest 
37%</a:t>
                    </a:r>
                  </a:p>
                </c:rich>
              </c:tx>
              <c:showCatName val="1"/>
              <c:showPercent val="1"/>
            </c:dLbl>
            <c:dLbl>
              <c:idx val="5"/>
              <c:spPr/>
              <c:txPr>
                <a:bodyPr/>
                <a:lstStyle/>
                <a:p>
                  <a:pPr>
                    <a:defRPr sz="1500"/>
                  </a:pPr>
                  <a:endParaRPr lang="en-US"/>
                </a:p>
              </c:txPr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CatName val="1"/>
            <c:showPercent val="1"/>
          </c:dLbls>
          <c:cat>
            <c:strRef>
              <c:f>Summary!$D$1:$I$1</c:f>
              <c:strCache>
                <c:ptCount val="6"/>
                <c:pt idx="0">
                  <c:v>Voting Rights Act</c:v>
                </c:pt>
                <c:pt idx="1">
                  <c:v>Equal Population</c:v>
                </c:pt>
                <c:pt idx="2">
                  <c:v>Compactness or Contiguous</c:v>
                </c:pt>
                <c:pt idx="3">
                  <c:v>Communities of Interest </c:v>
                </c:pt>
                <c:pt idx="4">
                  <c:v>Geographic Features / Political Boundaries</c:v>
                </c:pt>
                <c:pt idx="5">
                  <c:v>Competiveness</c:v>
                </c:pt>
              </c:strCache>
            </c:strRef>
          </c:cat>
          <c:val>
            <c:numRef>
              <c:f>Summary!$D$17:$I$17</c:f>
              <c:numCache>
                <c:formatCode>0</c:formatCode>
                <c:ptCount val="6"/>
                <c:pt idx="0">
                  <c:v>49</c:v>
                </c:pt>
                <c:pt idx="1">
                  <c:v>12</c:v>
                </c:pt>
                <c:pt idx="2">
                  <c:v>34</c:v>
                </c:pt>
                <c:pt idx="3">
                  <c:v>265</c:v>
                </c:pt>
                <c:pt idx="4">
                  <c:v>114</c:v>
                </c:pt>
                <c:pt idx="5">
                  <c:v>236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0.64835</cdr:x>
      <cdr:y>0.15625</cdr:y>
    </cdr:from>
    <cdr:to>
      <cdr:x>0.76842</cdr:x>
      <cdr:y>0.2</cdr:y>
    </cdr:to>
    <cdr:sp macro="" textlink="">
      <cdr:nvSpPr>
        <cdr:cNvPr id="5" name="Straight Connector 4"/>
        <cdr:cNvSpPr/>
      </cdr:nvSpPr>
      <cdr:spPr>
        <a:xfrm xmlns:a="http://schemas.openxmlformats.org/drawingml/2006/main" rot="10800000">
          <a:off x="4693406" y="773906"/>
          <a:ext cx="869194" cy="21669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0.61053</cdr:x>
      <cdr:y>0.87692</cdr:y>
    </cdr:from>
    <cdr:to>
      <cdr:x>0.73684</cdr:x>
      <cdr:y>0.90769</cdr:y>
    </cdr:to>
    <cdr:sp macro="" textlink="">
      <cdr:nvSpPr>
        <cdr:cNvPr id="4" name="Straight Connector 3"/>
        <cdr:cNvSpPr/>
      </cdr:nvSpPr>
      <cdr:spPr>
        <a:xfrm xmlns:a="http://schemas.openxmlformats.org/drawingml/2006/main">
          <a:off x="4419600" y="4343400"/>
          <a:ext cx="914400" cy="1524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0.16842</cdr:x>
      <cdr:y>0.03077</cdr:y>
    </cdr:from>
    <cdr:to>
      <cdr:x>0.53684</cdr:x>
      <cdr:y>0.09231</cdr:y>
    </cdr:to>
    <cdr:sp macro="" textlink="">
      <cdr:nvSpPr>
        <cdr:cNvPr id="6" name="Arc 5"/>
        <cdr:cNvSpPr/>
      </cdr:nvSpPr>
      <cdr:spPr>
        <a:xfrm xmlns:a="http://schemas.openxmlformats.org/drawingml/2006/main">
          <a:off x="1219200" y="152400"/>
          <a:ext cx="2667000" cy="304800"/>
        </a:xfrm>
        <a:prstGeom xmlns:a="http://schemas.openxmlformats.org/drawingml/2006/main" prst="arc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0.58947</cdr:x>
      <cdr:y>0.09231</cdr:y>
    </cdr:from>
    <cdr:to>
      <cdr:x>0.63158</cdr:x>
      <cdr:y>0.12308</cdr:y>
    </cdr:to>
    <cdr:sp macro="" textlink="">
      <cdr:nvSpPr>
        <cdr:cNvPr id="8" name="Straight Connector 7"/>
        <cdr:cNvSpPr/>
      </cdr:nvSpPr>
      <cdr:spPr>
        <a:xfrm xmlns:a="http://schemas.openxmlformats.org/drawingml/2006/main" flipV="1">
          <a:off x="4267200" y="457200"/>
          <a:ext cx="304800" cy="1524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0.71765</cdr:x>
      <cdr:y>0.10606</cdr:y>
    </cdr:from>
    <cdr:to>
      <cdr:x>0.81176</cdr:x>
      <cdr:y>0.19697</cdr:y>
    </cdr:to>
    <cdr:sp macro="" textlink="">
      <cdr:nvSpPr>
        <cdr:cNvPr id="3" name="Straight Connector 2"/>
        <cdr:cNvSpPr/>
      </cdr:nvSpPr>
      <cdr:spPr>
        <a:xfrm xmlns:a="http://schemas.openxmlformats.org/drawingml/2006/main" flipV="1">
          <a:off x="4648200" y="533400"/>
          <a:ext cx="609600" cy="4572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0.65882</cdr:x>
      <cdr:y>0.10606</cdr:y>
    </cdr:from>
    <cdr:to>
      <cdr:x>0.68235</cdr:x>
      <cdr:y>0.13636</cdr:y>
    </cdr:to>
    <cdr:sp macro="" textlink="">
      <cdr:nvSpPr>
        <cdr:cNvPr id="5" name="Straight Connector 4"/>
        <cdr:cNvSpPr/>
      </cdr:nvSpPr>
      <cdr:spPr>
        <a:xfrm xmlns:a="http://schemas.openxmlformats.org/drawingml/2006/main" rot="5400000" flipH="1" flipV="1">
          <a:off x="4267200" y="533400"/>
          <a:ext cx="152400" cy="1524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0.28235</cdr:x>
      <cdr:y>0.06061</cdr:y>
    </cdr:from>
    <cdr:to>
      <cdr:x>0.55294</cdr:x>
      <cdr:y>0.10606</cdr:y>
    </cdr:to>
    <cdr:sp macro="" textlink="">
      <cdr:nvSpPr>
        <cdr:cNvPr id="8" name="Arc 7"/>
        <cdr:cNvSpPr/>
      </cdr:nvSpPr>
      <cdr:spPr>
        <a:xfrm xmlns:a="http://schemas.openxmlformats.org/drawingml/2006/main">
          <a:off x="1828800" y="304800"/>
          <a:ext cx="1752600" cy="228600"/>
        </a:xfrm>
        <a:prstGeom xmlns:a="http://schemas.openxmlformats.org/drawingml/2006/main" prst="arc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0" charset="0"/>
              </a:defRPr>
            </a:lvl1pPr>
          </a:lstStyle>
          <a:p>
            <a:fld id="{48071EF0-DF02-4B6D-8A79-6611D3B60CBC}" type="datetime1">
              <a:rPr lang="en-US"/>
              <a:pPr/>
              <a:t>12/30/2011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0" charset="0"/>
              </a:defRPr>
            </a:lvl1pPr>
          </a:lstStyle>
          <a:p>
            <a:fld id="{7A2D4882-17B0-4C26-8D77-F372DDE2312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2807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0" charset="0"/>
              </a:defRPr>
            </a:lvl1pPr>
          </a:lstStyle>
          <a:p>
            <a:fld id="{5FD4E6BB-EAA2-4BAB-BE89-2C722702A425}" type="datetime1">
              <a:rPr lang="en-US"/>
              <a:pPr/>
              <a:t>12/30/2011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9600"/>
            <a:ext cx="5616575" cy="4187825"/>
          </a:xfrm>
          <a:prstGeom prst="rect">
            <a:avLst/>
          </a:prstGeom>
        </p:spPr>
        <p:txBody>
          <a:bodyPr vert="horz" lIns="93287" tIns="46644" rIns="93287" bIns="4664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0" charset="0"/>
              </a:defRPr>
            </a:lvl1pPr>
          </a:lstStyle>
          <a:p>
            <a:fld id="{05133AF5-309A-4B44-9C80-FFE5C941D62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68981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0238980B-643F-431D-B9E1-A701A9BAF8DC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83BF7FB0-420C-4261-AC91-07CCBEF00971}" type="slidenum">
              <a:rPr lang="en-US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7BD0F40E-B711-4B81-BFF7-CD3EF8BC2D2D}" type="slidenum">
              <a:rPr lang="en-US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7BD0F40E-B711-4B81-BFF7-CD3EF8BC2D2D}" type="slidenum">
              <a:rPr lang="en-US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7BD0F40E-B711-4B81-BFF7-CD3EF8BC2D2D}" type="slidenum">
              <a:rPr lang="en-US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7BD0F40E-B711-4B81-BFF7-CD3EF8BC2D2D}" type="slidenum">
              <a:rPr lang="en-US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33AF5-309A-4B44-9C80-FFE5C941D628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33AF5-309A-4B44-9C80-FFE5C941D628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33AF5-309A-4B44-9C80-FFE5C941D628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33AF5-309A-4B44-9C80-FFE5C941D628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33AF5-309A-4B44-9C80-FFE5C941D628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991DF44E-69AE-4086-9887-47BFEF52C4CC}" type="slidenum">
              <a:rPr lang="en-US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991DF44E-69AE-4086-9887-47BFEF52C4CC}" type="slidenum">
              <a:rPr lang="en-US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83BF7FB0-420C-4261-AC91-07CCBEF00971}" type="slidenum">
              <a:rPr lang="en-US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83BF7FB0-420C-4261-AC91-07CCBEF00971}" type="slidenum">
              <a:rPr lang="en-US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83BF7FB0-420C-4261-AC91-07CCBEF00971}" type="slidenum">
              <a:rPr lang="en-US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83BF7FB0-420C-4261-AC91-07CCBEF00971}" type="slidenum">
              <a:rPr lang="en-US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83BF7FB0-420C-4261-AC91-07CCBEF00971}" type="slidenum">
              <a:rPr lang="en-US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97D5FE6A-5796-4DAF-901F-108BCC16A646}" type="slidenum">
              <a:rPr lang="en-US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83BF7FB0-420C-4261-AC91-07CCBEF00971}" type="slidenum">
              <a:rPr lang="en-US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99CD18-11DC-47C7-8285-8E7FD55F1BC5}" type="datetime1">
              <a:rPr lang="en-US"/>
              <a:pPr/>
              <a:t>12/30/2011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038FF-9F01-47A8-ACC9-BE21DBE17B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1C3B82-F97B-4E93-A9F1-20C709D4967D}" type="datetime1">
              <a:rPr lang="en-US"/>
              <a:pPr/>
              <a:t>12/30/2011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0AE1C-4211-47F7-86C8-BB420E75A5D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7C67F0-063E-4DDD-9662-B3CEA118B524}" type="datetime1">
              <a:rPr lang="en-US"/>
              <a:pPr/>
              <a:t>12/30/2011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0F20E-8196-4D12-8E86-374B33DB8FA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9F4359-0571-4504-A9BD-C49858C1E20A}" type="datetime1">
              <a:rPr lang="en-US"/>
              <a:pPr/>
              <a:t>12/30/2011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C655E-A03F-4872-9766-79997F35FEF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67E7E1-8DAC-402E-9839-F97A6A264D4E}" type="datetime1">
              <a:rPr lang="en-US"/>
              <a:pPr/>
              <a:t>12/30/2011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CE98A-0713-4B4F-B455-F36D8EDF96D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EB35F7-8455-43D0-AC0F-A0AEB3496A93}" type="datetime1">
              <a:rPr lang="en-US"/>
              <a:pPr/>
              <a:t>12/30/2011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94E21-D2A2-4812-BCC2-2DDC9B1194E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4B7CE0-7F10-4C90-979F-3949B32C20C8}" type="datetime1">
              <a:rPr lang="en-US"/>
              <a:pPr/>
              <a:t>12/30/2011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F2694-9AAD-4DF8-A667-D09CFE90F5F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3DBC6D-286A-4CB1-B575-0EFDEB61FC04}" type="datetime1">
              <a:rPr lang="en-US"/>
              <a:pPr/>
              <a:t>12/30/2011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AF2D2-48A4-462C-AFB2-14CD63D127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AC9D69-0EAD-4F44-B171-B6BB5D594F19}" type="datetime1">
              <a:rPr lang="en-US"/>
              <a:pPr/>
              <a:t>12/30/2011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69563-FDDE-42EC-A9B6-D8325570246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EA850D-DD38-413D-A036-59D8FA3B7C69}" type="datetime1">
              <a:rPr lang="en-US"/>
              <a:pPr/>
              <a:t>12/30/2011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714F6-30C1-432C-8A5D-D7636E9522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89F32E-6C8C-4784-A015-C6EBD5C0C414}" type="datetime1">
              <a:rPr lang="en-US"/>
              <a:pPr/>
              <a:t>12/30/2011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80D68-B753-4AAE-9548-AA02528551A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10" charset="0"/>
              </a:defRPr>
            </a:lvl1pPr>
          </a:lstStyle>
          <a:p>
            <a:fld id="{D843D898-90B3-412B-A2A3-299FE6C743E1}" type="datetime1">
              <a:rPr lang="en-US"/>
              <a:pPr/>
              <a:t>12/30/2011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10" charset="0"/>
              </a:defRPr>
            </a:lvl1pPr>
          </a:lstStyle>
          <a:p>
            <a:fld id="{F572EE85-27DD-4DA8-968C-31D2F224537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304800" y="1066800"/>
            <a:ext cx="8153400" cy="41148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Arizona Independent Redistricting Commission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Analysis of Public Hearings </a:t>
            </a:r>
            <a:br>
              <a:rPr lang="en-US" dirty="0" smtClean="0"/>
            </a:br>
            <a:r>
              <a:rPr lang="en-US" dirty="0" smtClean="0"/>
              <a:t>Round 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772400" cy="609600"/>
          </a:xfrm>
        </p:spPr>
        <p:txBody>
          <a:bodyPr>
            <a:normAutofit/>
          </a:bodyPr>
          <a:lstStyle/>
          <a:p>
            <a:pPr marL="514350" indent="-514350" eaLnBrk="1" hangingPunct="1">
              <a:buFont typeface="Arial" charset="0"/>
              <a:buNone/>
            </a:pPr>
            <a:endParaRPr lang="en-US" dirty="0" smtClean="0"/>
          </a:p>
          <a:p>
            <a:pPr marL="514350" indent="-514350" eaLnBrk="1" hangingPunct="1"/>
            <a:endParaRPr lang="en-US" dirty="0" smtClean="0"/>
          </a:p>
          <a:p>
            <a:pPr marL="514350" indent="-514350" eaLnBrk="1" hangingPunct="1">
              <a:buFontTx/>
              <a:buChar char="-"/>
            </a:pPr>
            <a:endParaRPr lang="en-US" dirty="0" smtClean="0"/>
          </a:p>
          <a:p>
            <a:pPr marL="514350" indent="-514350" eaLnBrk="1" hangingPunct="1">
              <a:buFont typeface="Arial" charset="0"/>
              <a:buNone/>
            </a:pPr>
            <a:endParaRPr lang="en-US" dirty="0" smtClean="0"/>
          </a:p>
          <a:p>
            <a:pPr marL="514350" indent="-514350" eaLnBrk="1" hangingPunct="1">
              <a:buFont typeface="Arial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1000" y="5715000"/>
            <a:ext cx="914400" cy="685800"/>
          </a:xfrm>
        </p:spPr>
        <p:txBody>
          <a:bodyPr/>
          <a:lstStyle/>
          <a:p>
            <a:pPr algn="ctr"/>
            <a:fld id="{2A1E4DE8-BF56-44BC-9B40-AB71C6B8ABB3}" type="slidenum">
              <a:rPr lang="en-US" sz="4000">
                <a:solidFill>
                  <a:schemeClr val="bg1"/>
                </a:solidFill>
              </a:rPr>
              <a:pPr algn="ctr"/>
              <a:t>10</a:t>
            </a:fld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9460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639762"/>
          </a:xfrm>
        </p:spPr>
        <p:txBody>
          <a:bodyPr/>
          <a:lstStyle/>
          <a:p>
            <a:pPr eaLnBrk="1" hangingPunct="1"/>
            <a:r>
              <a:rPr lang="en-US" sz="3600" i="1" dirty="0" smtClean="0">
                <a:solidFill>
                  <a:srgbClr val="984807"/>
                </a:solidFill>
              </a:rPr>
              <a:t>Round One by the Numbers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066800"/>
            <a:ext cx="7772400" cy="505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3000" dirty="0">
              <a:latin typeface="Calibri" pitchFamily="-110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xmlns="" val="2185891178"/>
              </p:ext>
            </p:extLst>
          </p:nvPr>
        </p:nvGraphicFramePr>
        <p:xfrm>
          <a:off x="1371600" y="990600"/>
          <a:ext cx="6477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i="1" dirty="0" smtClean="0">
                <a:solidFill>
                  <a:srgbClr val="984807"/>
                </a:solidFill>
              </a:rPr>
              <a:t>Competitiveness</a:t>
            </a:r>
            <a:br>
              <a:rPr lang="en-US" sz="3600" i="1" dirty="0" smtClean="0">
                <a:solidFill>
                  <a:srgbClr val="984807"/>
                </a:solidFill>
              </a:rPr>
            </a:br>
            <a:r>
              <a:rPr lang="en-US" sz="3600" i="1" dirty="0" smtClean="0">
                <a:solidFill>
                  <a:srgbClr val="984807"/>
                </a:solidFill>
              </a:rPr>
              <a:t>236 comments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Important</a:t>
            </a:r>
            <a:endParaRPr lang="en-US" dirty="0"/>
          </a:p>
        </p:txBody>
      </p:sp>
      <p:sp>
        <p:nvSpPr>
          <p:cNvPr id="33794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 eaLnBrk="1" hangingPunct="1">
              <a:buFont typeface="Arial" charset="0"/>
              <a:buNone/>
            </a:pPr>
            <a:endParaRPr lang="en-US" dirty="0" smtClean="0"/>
          </a:p>
          <a:p>
            <a:pPr eaLnBrk="1" hangingPunct="1"/>
            <a:r>
              <a:rPr lang="en-US" sz="2200" dirty="0" smtClean="0"/>
              <a:t>Competitive districts are important- they get people involved</a:t>
            </a:r>
          </a:p>
          <a:p>
            <a:pPr eaLnBrk="1" hangingPunct="1"/>
            <a:r>
              <a:rPr lang="en-US" sz="2200" dirty="0" smtClean="0"/>
              <a:t>Need more competitive districts on both sides of aisle.</a:t>
            </a:r>
          </a:p>
          <a:p>
            <a:pPr eaLnBrk="1" hangingPunct="1"/>
            <a:r>
              <a:rPr lang="en-US" sz="2200" dirty="0" smtClean="0"/>
              <a:t>Competiveness is the most important of the criteria</a:t>
            </a:r>
          </a:p>
          <a:p>
            <a:pPr eaLnBrk="1" hangingPunct="1"/>
            <a:r>
              <a:rPr lang="en-US" sz="2200" dirty="0" smtClean="0"/>
              <a:t>More competition = better candidates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Lower Priority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200" dirty="0" smtClean="0"/>
              <a:t>Competitiveness- should only be used after other criteria</a:t>
            </a:r>
          </a:p>
          <a:p>
            <a:r>
              <a:rPr lang="en-US" sz="2200" dirty="0" smtClean="0"/>
              <a:t>COIs should be prioritized before competitiveness</a:t>
            </a:r>
          </a:p>
          <a:p>
            <a:r>
              <a:rPr lang="en-US" sz="2200" dirty="0" smtClean="0"/>
              <a:t>Current CD and LD are competitive now.</a:t>
            </a:r>
          </a:p>
          <a:p>
            <a:r>
              <a:rPr lang="en-US" sz="2200" dirty="0" smtClean="0"/>
              <a:t>Compactness, COI, and Geographic Boundaries are more important that Competitiveness. </a:t>
            </a:r>
            <a:endParaRPr lang="en-US" sz="2200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8001000" y="5715000"/>
            <a:ext cx="914400" cy="685800"/>
          </a:xfrm>
          <a:prstGeom prst="rect">
            <a:avLst/>
          </a:prstGeom>
        </p:spPr>
        <p:txBody>
          <a:bodyPr anchor="ctr"/>
          <a:lstStyle/>
          <a:p>
            <a:pPr algn="ctr"/>
            <a:fld id="{CB1A892D-B381-4CBE-8428-2A01FDF2780B}" type="slidenum">
              <a:rPr lang="en-US" sz="4000">
                <a:solidFill>
                  <a:schemeClr val="bg1"/>
                </a:solidFill>
                <a:latin typeface="Calibri" pitchFamily="-110" charset="0"/>
              </a:rPr>
              <a:pPr algn="ctr"/>
              <a:t>11</a:t>
            </a:fld>
            <a:endParaRPr lang="en-US" sz="4000" dirty="0">
              <a:solidFill>
                <a:schemeClr val="bg1"/>
              </a:solidFill>
              <a:latin typeface="Calibri" pitchFamily="-110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914400"/>
            <a:ext cx="77724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endParaRPr lang="en-US" sz="2000" dirty="0">
              <a:latin typeface="Calibri" pitchFamily="-11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i="1" dirty="0" smtClean="0">
                <a:solidFill>
                  <a:srgbClr val="984807"/>
                </a:solidFill>
              </a:rPr>
              <a:t>Competitiveness</a:t>
            </a:r>
            <a:br>
              <a:rPr lang="en-US" sz="3600" i="1" dirty="0" smtClean="0">
                <a:solidFill>
                  <a:srgbClr val="984807"/>
                </a:solidFill>
              </a:rPr>
            </a:br>
            <a:r>
              <a:rPr lang="en-US" sz="3600" i="1" dirty="0" smtClean="0">
                <a:solidFill>
                  <a:srgbClr val="984807"/>
                </a:solidFill>
              </a:rPr>
              <a:t>Definitions offered by public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sz="3000" dirty="0" smtClean="0"/>
              <a:t>Roughly equal voter registration among Is, Ds, Rs</a:t>
            </a:r>
          </a:p>
          <a:p>
            <a:r>
              <a:rPr lang="en-US" sz="3000" dirty="0" smtClean="0"/>
              <a:t>Competitiveness means looking at whole district - would a qualified candidate have a chance of winning?</a:t>
            </a:r>
          </a:p>
          <a:p>
            <a:r>
              <a:rPr lang="en-US" sz="3000" dirty="0" smtClean="0"/>
              <a:t>Either D or R can win an election every 2 or 4 years</a:t>
            </a:r>
          </a:p>
          <a:p>
            <a:r>
              <a:rPr lang="en-US" sz="3000" dirty="0" smtClean="0"/>
              <a:t>The majority of legislative districts being competitive in the general election</a:t>
            </a:r>
          </a:p>
          <a:p>
            <a:r>
              <a:rPr lang="en-US" sz="3000" dirty="0" smtClean="0"/>
              <a:t>Elections not decided in the primary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8001000" y="5715000"/>
            <a:ext cx="914400" cy="685800"/>
          </a:xfrm>
          <a:prstGeom prst="rect">
            <a:avLst/>
          </a:prstGeom>
        </p:spPr>
        <p:txBody>
          <a:bodyPr anchor="ctr"/>
          <a:lstStyle/>
          <a:p>
            <a:pPr algn="ctr"/>
            <a:fld id="{CB1A892D-B381-4CBE-8428-2A01FDF2780B}" type="slidenum">
              <a:rPr lang="en-US" sz="4000">
                <a:solidFill>
                  <a:schemeClr val="bg1"/>
                </a:solidFill>
                <a:latin typeface="Calibri" pitchFamily="-110" charset="0"/>
              </a:rPr>
              <a:pPr algn="ctr"/>
              <a:t>12</a:t>
            </a:fld>
            <a:endParaRPr lang="en-US" sz="4000" dirty="0">
              <a:solidFill>
                <a:schemeClr val="bg1"/>
              </a:solidFill>
              <a:latin typeface="Calibri" pitchFamily="-110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914400"/>
            <a:ext cx="77724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endParaRPr lang="en-US" sz="2000" dirty="0">
              <a:latin typeface="Calibri" pitchFamily="-11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i="1" dirty="0" smtClean="0">
                <a:solidFill>
                  <a:srgbClr val="984807"/>
                </a:solidFill>
              </a:rPr>
              <a:t>Communities of Interest</a:t>
            </a:r>
            <a:br>
              <a:rPr lang="en-US" sz="3600" i="1" dirty="0" smtClean="0">
                <a:solidFill>
                  <a:srgbClr val="984807"/>
                </a:solidFill>
              </a:rPr>
            </a:br>
            <a:r>
              <a:rPr lang="en-US" sz="3600" i="1" dirty="0" smtClean="0">
                <a:solidFill>
                  <a:srgbClr val="984807"/>
                </a:solidFill>
              </a:rPr>
              <a:t>265 comments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Partisanship has no factor in COIs</a:t>
            </a:r>
          </a:p>
          <a:p>
            <a:r>
              <a:rPr lang="en-US" sz="2800" dirty="0" smtClean="0"/>
              <a:t>People live with likeminded people- should use COIs as main criteria</a:t>
            </a:r>
          </a:p>
          <a:p>
            <a:r>
              <a:rPr lang="en-US" sz="2800" dirty="0" smtClean="0"/>
              <a:t>Keep Flagstaff with Prescott as they are a COI and have geographic similarities</a:t>
            </a:r>
          </a:p>
          <a:p>
            <a:r>
              <a:rPr lang="en-US" sz="2800" dirty="0" smtClean="0"/>
              <a:t>Don’t keep Flagstaff with Prescott as they are not a COI with similarities</a:t>
            </a:r>
          </a:p>
          <a:p>
            <a:r>
              <a:rPr lang="en-US" sz="2800" dirty="0" smtClean="0"/>
              <a:t>Light rail is a tie to a COI</a:t>
            </a:r>
          </a:p>
          <a:p>
            <a:r>
              <a:rPr lang="en-US" sz="2800" dirty="0" smtClean="0"/>
              <a:t>Oro Valley is a COI—talked about newspaper description and likes it</a:t>
            </a:r>
          </a:p>
          <a:p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8001000" y="5715000"/>
            <a:ext cx="914400" cy="685800"/>
          </a:xfrm>
          <a:prstGeom prst="rect">
            <a:avLst/>
          </a:prstGeom>
        </p:spPr>
        <p:txBody>
          <a:bodyPr anchor="ctr"/>
          <a:lstStyle/>
          <a:p>
            <a:pPr algn="ctr"/>
            <a:fld id="{CB1A892D-B381-4CBE-8428-2A01FDF2780B}" type="slidenum">
              <a:rPr lang="en-US" sz="4000">
                <a:solidFill>
                  <a:schemeClr val="bg1"/>
                </a:solidFill>
                <a:latin typeface="Calibri" pitchFamily="-110" charset="0"/>
              </a:rPr>
              <a:pPr algn="ctr"/>
              <a:t>13</a:t>
            </a:fld>
            <a:endParaRPr lang="en-US" sz="4000" dirty="0">
              <a:solidFill>
                <a:schemeClr val="bg1"/>
              </a:solidFill>
              <a:latin typeface="Calibri" pitchFamily="-110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914400"/>
            <a:ext cx="77724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endParaRPr lang="en-US" sz="2000" dirty="0">
              <a:latin typeface="Calibri" pitchFamily="-11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7848600" cy="4525963"/>
          </a:xfrm>
        </p:spPr>
        <p:txBody>
          <a:bodyPr/>
          <a:lstStyle/>
          <a:p>
            <a:pPr lvl="1"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8001000" y="5715000"/>
            <a:ext cx="914400" cy="685800"/>
          </a:xfrm>
          <a:prstGeom prst="rect">
            <a:avLst/>
          </a:prstGeom>
        </p:spPr>
        <p:txBody>
          <a:bodyPr anchor="ctr"/>
          <a:lstStyle/>
          <a:p>
            <a:pPr algn="ctr"/>
            <a:fld id="{CB1A892D-B381-4CBE-8428-2A01FDF2780B}" type="slidenum">
              <a:rPr lang="en-US" sz="4000">
                <a:solidFill>
                  <a:schemeClr val="bg1"/>
                </a:solidFill>
                <a:latin typeface="Calibri" pitchFamily="-110" charset="0"/>
              </a:rPr>
              <a:pPr algn="ctr"/>
              <a:t>14</a:t>
            </a:fld>
            <a:endParaRPr lang="en-US" sz="4000" dirty="0">
              <a:solidFill>
                <a:schemeClr val="bg1"/>
              </a:solidFill>
              <a:latin typeface="Calibri" pitchFamily="-110" charset="0"/>
            </a:endParaRPr>
          </a:p>
        </p:txBody>
      </p:sp>
      <p:sp>
        <p:nvSpPr>
          <p:cNvPr id="33796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i="1" dirty="0" smtClean="0">
                <a:solidFill>
                  <a:srgbClr val="984807"/>
                </a:solidFill>
              </a:rPr>
              <a:t>Recurring Input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914400"/>
            <a:ext cx="77724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800" dirty="0">
                <a:latin typeface="Calibri" pitchFamily="-110" charset="0"/>
              </a:rPr>
              <a:t>Summary of top two to four public comments, by city, that included specific recommendations</a:t>
            </a:r>
          </a:p>
          <a:p>
            <a:r>
              <a:rPr lang="en-US" sz="2800" dirty="0">
                <a:latin typeface="Calibri" pitchFamily="-110" charset="0"/>
              </a:rPr>
              <a:t> </a:t>
            </a:r>
          </a:p>
          <a:p>
            <a:r>
              <a:rPr lang="en-US" sz="2800" dirty="0">
                <a:latin typeface="Calibri" pitchFamily="-110" charset="0"/>
              </a:rPr>
              <a:t>July 21 – South Phoenix</a:t>
            </a:r>
          </a:p>
          <a:p>
            <a:pPr>
              <a:buFont typeface="Arial" charset="0"/>
              <a:buChar char="•"/>
            </a:pPr>
            <a:r>
              <a:rPr lang="en-US" sz="2800" dirty="0">
                <a:latin typeface="Calibri" pitchFamily="-110" charset="0"/>
              </a:rPr>
              <a:t> Support Senator Leah Landrum Taylor’s map – 8 </a:t>
            </a:r>
          </a:p>
          <a:p>
            <a:pPr>
              <a:buFont typeface="Arial" charset="0"/>
              <a:buChar char="•"/>
            </a:pPr>
            <a:r>
              <a:rPr lang="en-US" sz="2800" dirty="0">
                <a:latin typeface="Calibri" pitchFamily="-110" charset="0"/>
              </a:rPr>
              <a:t> Make LD 15 competitive – 3</a:t>
            </a:r>
          </a:p>
          <a:p>
            <a:pPr>
              <a:buFont typeface="Arial" charset="0"/>
              <a:buChar char="•"/>
            </a:pPr>
            <a:r>
              <a:rPr lang="en-US" sz="2800" dirty="0">
                <a:latin typeface="Calibri" pitchFamily="-110" charset="0"/>
              </a:rPr>
              <a:t> Ahwatukee as a COI – 3</a:t>
            </a:r>
          </a:p>
          <a:p>
            <a:r>
              <a:rPr lang="en-US" sz="2800" dirty="0">
                <a:latin typeface="Calibri" pitchFamily="-110" charset="0"/>
              </a:rPr>
              <a:t> </a:t>
            </a:r>
          </a:p>
          <a:p>
            <a:r>
              <a:rPr lang="en-US" sz="2800" dirty="0">
                <a:latin typeface="Calibri" pitchFamily="-110" charset="0"/>
              </a:rPr>
              <a:t>July 22 – Nogales</a:t>
            </a:r>
          </a:p>
          <a:p>
            <a:pPr>
              <a:buFont typeface="Arial" charset="0"/>
              <a:buChar char="•"/>
            </a:pPr>
            <a:r>
              <a:rPr lang="en-US" sz="2800" dirty="0">
                <a:latin typeface="Calibri" pitchFamily="-110" charset="0"/>
              </a:rPr>
              <a:t> Keep Santa Cruz County in two districts – 2</a:t>
            </a:r>
          </a:p>
          <a:p>
            <a:pPr>
              <a:buFont typeface="Arial" charset="0"/>
              <a:buChar char="•"/>
            </a:pPr>
            <a:r>
              <a:rPr lang="en-US" sz="2800" dirty="0">
                <a:latin typeface="Calibri" pitchFamily="-110" charset="0"/>
              </a:rPr>
              <a:t> Create three border districts – 3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US" sz="2000" dirty="0">
              <a:latin typeface="Calibri" pitchFamily="-110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4931-DA06-47E1-B0AF-C653CBFB5FEF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37891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i="1" dirty="0" smtClean="0">
                <a:solidFill>
                  <a:srgbClr val="984807"/>
                </a:solidFill>
              </a:rPr>
              <a:t>Recurring Input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334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800" dirty="0" smtClean="0"/>
              <a:t>July 26 – Bullhead</a:t>
            </a:r>
          </a:p>
          <a:p>
            <a:r>
              <a:rPr lang="en-US" sz="2800" dirty="0" smtClean="0"/>
              <a:t>Keep Mohave County together – 13</a:t>
            </a:r>
          </a:p>
          <a:p>
            <a:r>
              <a:rPr lang="en-US" sz="2800" dirty="0" smtClean="0"/>
              <a:t>Create a rural Congressional District – 10</a:t>
            </a:r>
          </a:p>
          <a:p>
            <a:r>
              <a:rPr lang="en-US" sz="2800" dirty="0" smtClean="0"/>
              <a:t>Keep Tri-Cities together (Kingman, Bullhead City, Lake Havasu) – 4</a:t>
            </a:r>
          </a:p>
          <a:p>
            <a:r>
              <a:rPr lang="en-US" sz="2800" dirty="0" smtClean="0"/>
              <a:t>Create a river district – 4</a:t>
            </a:r>
          </a:p>
          <a:p>
            <a:endParaRPr lang="en-US" sz="2800" dirty="0" smtClean="0"/>
          </a:p>
          <a:p>
            <a:pPr>
              <a:buFont typeface="Arial" charset="0"/>
              <a:buNone/>
            </a:pPr>
            <a:r>
              <a:rPr lang="en-US" sz="2800" dirty="0" smtClean="0"/>
              <a:t>July 27 – Casa Grande</a:t>
            </a:r>
          </a:p>
          <a:p>
            <a:r>
              <a:rPr lang="en-US" sz="2800" dirty="0" smtClean="0"/>
              <a:t>Keep Pinal County intact – 5</a:t>
            </a:r>
          </a:p>
          <a:p>
            <a:r>
              <a:rPr lang="en-US" sz="2800" dirty="0" smtClean="0"/>
              <a:t>Keep Pinal County in one Congressional District – 4</a:t>
            </a:r>
          </a:p>
          <a:p>
            <a:pPr>
              <a:buFont typeface="Arial" charset="0"/>
              <a:buNone/>
            </a:pPr>
            <a:r>
              <a:rPr lang="en-US" sz="2800" dirty="0" smtClean="0"/>
              <a:t> </a:t>
            </a:r>
          </a:p>
          <a:p>
            <a:pPr>
              <a:buFont typeface="Arial" charset="0"/>
              <a:buNone/>
            </a:pPr>
            <a:r>
              <a:rPr lang="en-US" sz="2400" dirty="0" smtClean="0"/>
              <a:t> </a:t>
            </a:r>
          </a:p>
          <a:p>
            <a:pPr eaLnBrk="1" hangingPunct="1">
              <a:buFont typeface="Arial" charset="0"/>
              <a:buNone/>
            </a:pPr>
            <a:endParaRPr lang="en-US" sz="2000" dirty="0" smtClean="0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001000" y="5715000"/>
            <a:ext cx="914400" cy="685800"/>
          </a:xfrm>
          <a:prstGeom prst="rect">
            <a:avLst/>
          </a:prstGeom>
        </p:spPr>
        <p:txBody>
          <a:bodyPr anchor="ctr"/>
          <a:lstStyle/>
          <a:p>
            <a:pPr algn="ctr"/>
            <a:fld id="{A9B0E4C7-F593-45C8-9315-756D9444342F}" type="slidenum">
              <a:rPr lang="en-US" sz="4000">
                <a:solidFill>
                  <a:schemeClr val="bg1"/>
                </a:solidFill>
                <a:latin typeface="Calibri" pitchFamily="-110" charset="0"/>
              </a:rPr>
              <a:pPr algn="ctr"/>
              <a:t>15</a:t>
            </a:fld>
            <a:endParaRPr lang="en-US" sz="4000" dirty="0">
              <a:solidFill>
                <a:schemeClr val="bg1"/>
              </a:solidFill>
              <a:latin typeface="Calibri" pitchFamily="-11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4931-DA06-47E1-B0AF-C653CBFB5FEF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37891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i="1" dirty="0" smtClean="0">
                <a:solidFill>
                  <a:srgbClr val="984807"/>
                </a:solidFill>
              </a:rPr>
              <a:t>Recurring Input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334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800" dirty="0" smtClean="0"/>
              <a:t>July 28 – Prescott</a:t>
            </a:r>
          </a:p>
          <a:p>
            <a:r>
              <a:rPr lang="en-US" sz="2800" dirty="0" smtClean="0"/>
              <a:t>Create two rural Congressional Districts – 8</a:t>
            </a:r>
          </a:p>
          <a:p>
            <a:r>
              <a:rPr lang="en-US" sz="2800" dirty="0" smtClean="0"/>
              <a:t>Yavapai County as a COI – 4</a:t>
            </a:r>
          </a:p>
          <a:p>
            <a:r>
              <a:rPr lang="en-US" sz="2800" dirty="0" smtClean="0"/>
              <a:t>Put Verde Valley with Flagstaff – 4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July 29 – Window Rock</a:t>
            </a:r>
          </a:p>
          <a:p>
            <a:r>
              <a:rPr lang="en-US" sz="2800" dirty="0" smtClean="0"/>
              <a:t>Don’t split Navajo Nation – 2</a:t>
            </a:r>
          </a:p>
          <a:p>
            <a:r>
              <a:rPr lang="en-US" sz="2800" dirty="0" smtClean="0"/>
              <a:t>Don’t gerrymander Hopi – 2</a:t>
            </a:r>
          </a:p>
          <a:p>
            <a:pPr>
              <a:buNone/>
            </a:pPr>
            <a:endParaRPr lang="en-US" sz="2000" dirty="0" smtClean="0"/>
          </a:p>
          <a:p>
            <a:pPr>
              <a:buFont typeface="Arial" charset="0"/>
              <a:buNone/>
            </a:pPr>
            <a:r>
              <a:rPr lang="en-US" sz="2400" dirty="0" smtClean="0"/>
              <a:t> </a:t>
            </a:r>
          </a:p>
          <a:p>
            <a:pPr eaLnBrk="1" hangingPunct="1">
              <a:buFont typeface="Arial" charset="0"/>
              <a:buNone/>
            </a:pPr>
            <a:endParaRPr lang="en-US" sz="2000" dirty="0" smtClean="0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001000" y="5715000"/>
            <a:ext cx="914400" cy="685800"/>
          </a:xfrm>
          <a:prstGeom prst="rect">
            <a:avLst/>
          </a:prstGeom>
        </p:spPr>
        <p:txBody>
          <a:bodyPr anchor="ctr"/>
          <a:lstStyle/>
          <a:p>
            <a:pPr algn="ctr"/>
            <a:fld id="{A9B0E4C7-F593-45C8-9315-756D9444342F}" type="slidenum">
              <a:rPr lang="en-US" sz="4000">
                <a:solidFill>
                  <a:schemeClr val="bg1"/>
                </a:solidFill>
                <a:latin typeface="Calibri" pitchFamily="-110" charset="0"/>
              </a:rPr>
              <a:pPr algn="ctr"/>
              <a:t>16</a:t>
            </a:fld>
            <a:endParaRPr lang="en-US" sz="4000" dirty="0">
              <a:solidFill>
                <a:schemeClr val="bg1"/>
              </a:solidFill>
              <a:latin typeface="Calibri" pitchFamily="-11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1251-EEEB-4B0E-93B8-A4F3DCC2243E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3891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i="1" dirty="0" smtClean="0">
                <a:solidFill>
                  <a:srgbClr val="984807"/>
                </a:solidFill>
              </a:rPr>
              <a:t>Recurring Input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800" dirty="0" smtClean="0"/>
              <a:t>July 30 – Hon Dah</a:t>
            </a:r>
          </a:p>
          <a:p>
            <a:r>
              <a:rPr lang="en-US" sz="2800" dirty="0" smtClean="0"/>
              <a:t>Create two rural Congressional Districts – 16</a:t>
            </a:r>
          </a:p>
          <a:p>
            <a:r>
              <a:rPr lang="en-US" sz="2800" dirty="0" smtClean="0"/>
              <a:t>Keep Legislative District 5 together – 8</a:t>
            </a:r>
          </a:p>
          <a:p>
            <a:r>
              <a:rPr lang="en-US" sz="2800" dirty="0" smtClean="0"/>
              <a:t>Create eight rural Legislative Districts – 6</a:t>
            </a:r>
          </a:p>
          <a:p>
            <a:pPr>
              <a:buFont typeface="Arial" charset="0"/>
              <a:buNone/>
            </a:pPr>
            <a:r>
              <a:rPr lang="en-US" sz="2800" dirty="0" smtClean="0"/>
              <a:t> </a:t>
            </a:r>
          </a:p>
          <a:p>
            <a:pPr>
              <a:buFont typeface="Arial" charset="0"/>
              <a:buNone/>
            </a:pPr>
            <a:r>
              <a:rPr lang="en-US" sz="2800" dirty="0" smtClean="0"/>
              <a:t>August 1 – Flagstaff</a:t>
            </a:r>
          </a:p>
          <a:p>
            <a:r>
              <a:rPr lang="en-US" sz="2800" dirty="0" smtClean="0"/>
              <a:t>Don’t separate Flagstaff – 13</a:t>
            </a:r>
          </a:p>
          <a:p>
            <a:r>
              <a:rPr lang="en-US" sz="2800" dirty="0" smtClean="0"/>
              <a:t>Create two rural Congressional Districts – 6</a:t>
            </a:r>
          </a:p>
          <a:p>
            <a:r>
              <a:rPr lang="en-US" sz="2800" dirty="0" smtClean="0"/>
              <a:t>Don’t include Prescott with Flagstaff COI – 5</a:t>
            </a:r>
          </a:p>
          <a:p>
            <a:pPr>
              <a:buFont typeface="Arial" charset="0"/>
              <a:buNone/>
            </a:pPr>
            <a:r>
              <a:rPr lang="en-US" sz="2800" dirty="0" smtClean="0"/>
              <a:t> </a:t>
            </a:r>
          </a:p>
          <a:p>
            <a:pPr eaLnBrk="1" hangingPunct="1">
              <a:buFont typeface="Arial" charset="0"/>
              <a:buNone/>
            </a:pPr>
            <a:endParaRPr lang="en-US" sz="2800" dirty="0" smtClean="0"/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001000" y="5715000"/>
            <a:ext cx="914400" cy="685800"/>
          </a:xfrm>
          <a:prstGeom prst="rect">
            <a:avLst/>
          </a:prstGeom>
        </p:spPr>
        <p:txBody>
          <a:bodyPr anchor="ctr"/>
          <a:lstStyle/>
          <a:p>
            <a:pPr algn="ctr"/>
            <a:fld id="{2BD11C49-4B27-4384-9CFB-28EE3AE5EC4E}" type="slidenum">
              <a:rPr lang="en-US" sz="4000">
                <a:solidFill>
                  <a:schemeClr val="bg1"/>
                </a:solidFill>
                <a:latin typeface="Calibri" pitchFamily="-110" charset="0"/>
              </a:rPr>
              <a:pPr algn="ctr"/>
              <a:t>17</a:t>
            </a:fld>
            <a:endParaRPr lang="en-US" sz="4000" dirty="0">
              <a:solidFill>
                <a:schemeClr val="bg1"/>
              </a:solidFill>
              <a:latin typeface="Calibri" pitchFamily="-11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800" dirty="0" smtClean="0"/>
              <a:t>August 2 – South Tucson</a:t>
            </a:r>
          </a:p>
          <a:p>
            <a:r>
              <a:rPr lang="en-US" sz="2800" dirty="0" smtClean="0"/>
              <a:t>Keep Congressional District 8 together – 7</a:t>
            </a:r>
          </a:p>
          <a:p>
            <a:r>
              <a:rPr lang="en-US" sz="2800" dirty="0" smtClean="0"/>
              <a:t>Keep Legislative District 30 together – 6</a:t>
            </a:r>
          </a:p>
          <a:p>
            <a:r>
              <a:rPr lang="en-US" sz="2800" dirty="0" smtClean="0"/>
              <a:t>Keep Legislative District 26 together – 5</a:t>
            </a:r>
          </a:p>
          <a:p>
            <a:r>
              <a:rPr lang="en-US" sz="2800" dirty="0" smtClean="0"/>
              <a:t>Move Tucson to Congressional District 7 – 4</a:t>
            </a:r>
          </a:p>
          <a:p>
            <a:pPr>
              <a:buFont typeface="Arial" charset="0"/>
              <a:buNone/>
            </a:pPr>
            <a:r>
              <a:rPr lang="en-US" sz="2800" dirty="0" smtClean="0"/>
              <a:t> </a:t>
            </a:r>
          </a:p>
          <a:p>
            <a:pPr>
              <a:buFont typeface="Arial" charset="0"/>
              <a:buNone/>
            </a:pPr>
            <a:r>
              <a:rPr lang="en-US" sz="2800" dirty="0" smtClean="0"/>
              <a:t>August 3 – Glendale</a:t>
            </a:r>
          </a:p>
          <a:p>
            <a:r>
              <a:rPr lang="en-US" sz="2800" dirty="0" smtClean="0"/>
              <a:t>Support Arizona Minority Coalition maps – 5</a:t>
            </a:r>
          </a:p>
          <a:p>
            <a:r>
              <a:rPr lang="en-US" sz="2800" dirty="0" smtClean="0"/>
              <a:t>Put Tonopah Valley together – 3</a:t>
            </a:r>
          </a:p>
          <a:p>
            <a:pPr>
              <a:buFont typeface="Arial" charset="0"/>
              <a:buNone/>
            </a:pPr>
            <a:r>
              <a:rPr lang="en-US" sz="2800" dirty="0" smtClean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7FF5B-B955-4CFB-8E66-FE0CA390861B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39940" name="Title 4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i="1" dirty="0" smtClean="0">
                <a:solidFill>
                  <a:srgbClr val="984807"/>
                </a:solidFill>
              </a:rPr>
              <a:t>Recurring Input</a:t>
            </a: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001000" y="5715000"/>
            <a:ext cx="914400" cy="685800"/>
          </a:xfrm>
          <a:prstGeom prst="rect">
            <a:avLst/>
          </a:prstGeom>
        </p:spPr>
        <p:txBody>
          <a:bodyPr anchor="ctr"/>
          <a:lstStyle/>
          <a:p>
            <a:pPr algn="ctr"/>
            <a:fld id="{EE03160C-9C26-48E1-979B-BF5AD4D07F24}" type="slidenum">
              <a:rPr lang="en-US" sz="4000">
                <a:solidFill>
                  <a:schemeClr val="bg1"/>
                </a:solidFill>
                <a:latin typeface="Calibri" pitchFamily="-110" charset="0"/>
              </a:rPr>
              <a:pPr algn="ctr"/>
              <a:t>18</a:t>
            </a:fld>
            <a:endParaRPr lang="en-US" sz="4000" dirty="0">
              <a:solidFill>
                <a:schemeClr val="bg1"/>
              </a:solidFill>
              <a:latin typeface="Calibri" pitchFamily="-11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4898-4398-49AC-8BDB-AA54889A7490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1430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800" dirty="0" smtClean="0">
                <a:latin typeface="+mn-lt"/>
              </a:rPr>
              <a:t>August 4 – Sierra Vista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n-lt"/>
              </a:rPr>
              <a:t>  Create three border districts – 12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n-lt"/>
              </a:rPr>
              <a:t>  Keep two border districts – 4</a:t>
            </a:r>
          </a:p>
          <a:p>
            <a:endParaRPr lang="en-US" sz="2800" dirty="0" smtClean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August </a:t>
            </a:r>
            <a:r>
              <a:rPr lang="en-US" sz="2800" dirty="0">
                <a:latin typeface="+mn-lt"/>
              </a:rPr>
              <a:t>5 – Phoenix</a:t>
            </a:r>
          </a:p>
          <a:p>
            <a:pPr>
              <a:buFont typeface="Arial" charset="0"/>
              <a:buChar char="•"/>
            </a:pPr>
            <a:r>
              <a:rPr lang="en-US" sz="2800" dirty="0">
                <a:latin typeface="+mn-lt"/>
              </a:rPr>
              <a:t> Light rail as a COI – 4</a:t>
            </a:r>
          </a:p>
          <a:p>
            <a:r>
              <a:rPr lang="en-US" sz="2800" dirty="0">
                <a:latin typeface="+mn-lt"/>
              </a:rPr>
              <a:t> </a:t>
            </a:r>
          </a:p>
          <a:p>
            <a:r>
              <a:rPr lang="en-US" sz="2800" dirty="0">
                <a:latin typeface="+mn-lt"/>
              </a:rPr>
              <a:t>August 6 – Tucson</a:t>
            </a:r>
          </a:p>
          <a:p>
            <a:pPr>
              <a:buFont typeface="Arial" charset="0"/>
              <a:buChar char="•"/>
            </a:pPr>
            <a:r>
              <a:rPr lang="en-US" sz="2800" dirty="0">
                <a:latin typeface="+mn-lt"/>
              </a:rPr>
              <a:t> Keep Legislative District 26 </a:t>
            </a:r>
            <a:r>
              <a:rPr lang="en-US" sz="2800" dirty="0" smtClean="0">
                <a:latin typeface="+mn-lt"/>
              </a:rPr>
              <a:t>intact </a:t>
            </a:r>
            <a:r>
              <a:rPr lang="en-US" sz="2800" dirty="0">
                <a:latin typeface="+mn-lt"/>
              </a:rPr>
              <a:t>– 7</a:t>
            </a:r>
          </a:p>
          <a:p>
            <a:pPr>
              <a:buFont typeface="Arial" charset="0"/>
              <a:buChar char="•"/>
            </a:pPr>
            <a:r>
              <a:rPr lang="en-US" sz="2800" dirty="0">
                <a:latin typeface="+mn-lt"/>
              </a:rPr>
              <a:t> Keep Legislative District 30 and </a:t>
            </a:r>
            <a:r>
              <a:rPr lang="en-US" sz="2800" dirty="0" smtClean="0">
                <a:latin typeface="+mn-lt"/>
              </a:rPr>
              <a:t>CD 8 intact </a:t>
            </a:r>
            <a:r>
              <a:rPr lang="en-US" sz="2800" dirty="0">
                <a:latin typeface="+mn-lt"/>
              </a:rPr>
              <a:t>– 3</a:t>
            </a:r>
          </a:p>
          <a:p>
            <a:pPr>
              <a:buFont typeface="Arial" charset="0"/>
              <a:buChar char="•"/>
            </a:pPr>
            <a:r>
              <a:rPr lang="en-US" sz="2800" dirty="0">
                <a:latin typeface="+mn-lt"/>
              </a:rPr>
              <a:t> </a:t>
            </a:r>
            <a:r>
              <a:rPr lang="en-US" sz="2800" dirty="0" smtClean="0">
                <a:latin typeface="+mn-lt"/>
              </a:rPr>
              <a:t>Discussed how to address prison population– </a:t>
            </a:r>
            <a:r>
              <a:rPr lang="en-US" sz="2800" dirty="0">
                <a:latin typeface="+mn-lt"/>
              </a:rPr>
              <a:t>3</a:t>
            </a:r>
          </a:p>
          <a:p>
            <a:pPr>
              <a:buFont typeface="Arial" charset="0"/>
              <a:buChar char="•"/>
            </a:pPr>
            <a:r>
              <a:rPr lang="en-US" sz="2800" dirty="0">
                <a:latin typeface="+mn-lt"/>
              </a:rPr>
              <a:t> Oro Valley as a COI – 3</a:t>
            </a:r>
          </a:p>
          <a:p>
            <a:pPr eaLnBrk="0" hangingPunct="0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Calibri" pitchFamily="-110" charset="0"/>
            </a:endParaRPr>
          </a:p>
        </p:txBody>
      </p:sp>
      <p:sp>
        <p:nvSpPr>
          <p:cNvPr id="6" name="Title 4"/>
          <p:cNvSpPr txBox="1">
            <a:spLocks/>
          </p:cNvSpPr>
          <p:nvPr/>
        </p:nvSpPr>
        <p:spPr bwMode="auto">
          <a:xfrm>
            <a:off x="457200" y="-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600" i="1" dirty="0">
                <a:solidFill>
                  <a:srgbClr val="984807"/>
                </a:solidFill>
                <a:latin typeface="+mj-lt"/>
                <a:cs typeface="ＭＳ Ｐゴシック" pitchFamily="-110" charset="-128"/>
              </a:rPr>
              <a:t>Recurring Input</a:t>
            </a: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001000" y="5715000"/>
            <a:ext cx="914400" cy="685800"/>
          </a:xfrm>
          <a:prstGeom prst="rect">
            <a:avLst/>
          </a:prstGeom>
        </p:spPr>
        <p:txBody>
          <a:bodyPr anchor="ctr"/>
          <a:lstStyle/>
          <a:p>
            <a:pPr algn="ctr"/>
            <a:fld id="{262E6E5B-3B14-491D-94FD-547BD21881F8}" type="slidenum">
              <a:rPr lang="en-US" sz="4000">
                <a:solidFill>
                  <a:schemeClr val="bg1"/>
                </a:solidFill>
                <a:latin typeface="Calibri" pitchFamily="-110" charset="0"/>
              </a:rPr>
              <a:pPr algn="ctr"/>
              <a:t>19</a:t>
            </a:fld>
            <a:endParaRPr lang="en-US" sz="4000" dirty="0">
              <a:solidFill>
                <a:schemeClr val="bg1"/>
              </a:solidFill>
              <a:latin typeface="Calibri" pitchFamily="-11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639762"/>
          </a:xfrm>
        </p:spPr>
        <p:txBody>
          <a:bodyPr/>
          <a:lstStyle/>
          <a:p>
            <a:pPr eaLnBrk="1" hangingPunct="1"/>
            <a:r>
              <a:rPr lang="en-US" sz="3600" i="1" dirty="0" smtClean="0">
                <a:solidFill>
                  <a:srgbClr val="984807"/>
                </a:solidFill>
              </a:rPr>
              <a:t/>
            </a:r>
            <a:br>
              <a:rPr lang="en-US" sz="3600" i="1" dirty="0" smtClean="0">
                <a:solidFill>
                  <a:srgbClr val="984807"/>
                </a:solidFill>
              </a:rPr>
            </a:br>
            <a:r>
              <a:rPr lang="en-US" sz="3600" i="1" dirty="0" smtClean="0">
                <a:solidFill>
                  <a:srgbClr val="984807"/>
                </a:solidFill>
              </a:rPr>
              <a:t>Types of Public Input</a:t>
            </a:r>
            <a:br>
              <a:rPr lang="en-US" sz="3600" i="1" dirty="0" smtClean="0">
                <a:solidFill>
                  <a:srgbClr val="984807"/>
                </a:solidFill>
              </a:rPr>
            </a:br>
            <a:endParaRPr lang="en-US" sz="3600" i="1" dirty="0" smtClean="0">
              <a:solidFill>
                <a:srgbClr val="98480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772400" cy="50593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Public Meetings</a:t>
            </a:r>
          </a:p>
          <a:p>
            <a:r>
              <a:rPr lang="en-US" dirty="0" smtClean="0"/>
              <a:t>Actual testimony</a:t>
            </a:r>
          </a:p>
          <a:p>
            <a:r>
              <a:rPr lang="en-US" dirty="0" smtClean="0"/>
              <a:t>Additional material handed in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Hearings (Round 1)</a:t>
            </a:r>
          </a:p>
          <a:p>
            <a:r>
              <a:rPr lang="en-US" dirty="0" smtClean="0"/>
              <a:t>Actual testimony</a:t>
            </a:r>
          </a:p>
          <a:p>
            <a:r>
              <a:rPr lang="en-US" dirty="0" smtClean="0"/>
              <a:t>Blue Sheets handed in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Additional material handed in</a:t>
            </a:r>
          </a:p>
          <a:p>
            <a:r>
              <a:rPr lang="en-US" dirty="0" smtClean="0"/>
              <a:t>Web Submissions</a:t>
            </a:r>
          </a:p>
          <a:p>
            <a:r>
              <a:rPr lang="en-US" dirty="0" smtClean="0"/>
              <a:t>Snail Mail</a:t>
            </a:r>
          </a:p>
          <a:p>
            <a:r>
              <a:rPr lang="en-US" dirty="0" smtClean="0"/>
              <a:t>Phone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b="1" i="1" dirty="0" smtClean="0"/>
              <a:t>Goal is to ensure everyone who voiced an opinion is heard for the mapping process.  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467600" y="5791200"/>
            <a:ext cx="2133600" cy="517525"/>
          </a:xfrm>
        </p:spPr>
        <p:txBody>
          <a:bodyPr/>
          <a:lstStyle/>
          <a:p>
            <a:pPr algn="ctr"/>
            <a:fld id="{40569C26-AF3A-42F4-8B43-5922575A2878}" type="slidenum">
              <a:rPr lang="en-US" sz="4000">
                <a:solidFill>
                  <a:schemeClr val="bg1"/>
                </a:solidFill>
              </a:rPr>
              <a:pPr algn="ctr"/>
              <a:t>2</a:t>
            </a:fld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639762"/>
          </a:xfrm>
        </p:spPr>
        <p:txBody>
          <a:bodyPr/>
          <a:lstStyle/>
          <a:p>
            <a:pPr eaLnBrk="1" hangingPunct="1"/>
            <a:r>
              <a:rPr lang="en-US" sz="3600" i="1" dirty="0" smtClean="0">
                <a:solidFill>
                  <a:srgbClr val="984807"/>
                </a:solidFill>
              </a:rPr>
              <a:t/>
            </a:r>
            <a:br>
              <a:rPr lang="en-US" sz="3600" i="1" dirty="0" smtClean="0">
                <a:solidFill>
                  <a:srgbClr val="984807"/>
                </a:solidFill>
              </a:rPr>
            </a:br>
            <a:r>
              <a:rPr lang="en-US" sz="3600" i="1" dirty="0" smtClean="0">
                <a:solidFill>
                  <a:srgbClr val="984807"/>
                </a:solidFill>
              </a:rPr>
              <a:t>Types of Public Input</a:t>
            </a:r>
            <a:br>
              <a:rPr lang="en-US" sz="3600" i="1" dirty="0" smtClean="0">
                <a:solidFill>
                  <a:srgbClr val="984807"/>
                </a:solidFill>
              </a:rPr>
            </a:br>
            <a:endParaRPr lang="en-US" sz="3600" i="1" dirty="0" smtClean="0">
              <a:solidFill>
                <a:srgbClr val="98480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772400" cy="50593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Public Meetings</a:t>
            </a:r>
          </a:p>
          <a:p>
            <a:r>
              <a:rPr lang="en-US" dirty="0" smtClean="0"/>
              <a:t>Actual testimony</a:t>
            </a:r>
          </a:p>
          <a:p>
            <a:r>
              <a:rPr lang="en-US" dirty="0" smtClean="0"/>
              <a:t>Additional material handed in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Hearings (Round 1)</a:t>
            </a:r>
          </a:p>
          <a:p>
            <a:r>
              <a:rPr lang="en-US" dirty="0" smtClean="0"/>
              <a:t>Actual testimony</a:t>
            </a:r>
          </a:p>
          <a:p>
            <a:r>
              <a:rPr lang="en-US" dirty="0" smtClean="0"/>
              <a:t>Blue Sheets handed in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Additional material handed in</a:t>
            </a:r>
          </a:p>
          <a:p>
            <a:r>
              <a:rPr lang="en-US" dirty="0" smtClean="0"/>
              <a:t>Web Submissions</a:t>
            </a:r>
          </a:p>
          <a:p>
            <a:r>
              <a:rPr lang="en-US" dirty="0" smtClean="0"/>
              <a:t>Snail Mail</a:t>
            </a:r>
          </a:p>
          <a:p>
            <a:r>
              <a:rPr lang="en-US" dirty="0" smtClean="0"/>
              <a:t>Phone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b="1" i="1" dirty="0" smtClean="0"/>
              <a:t>Goal is to ensure everyone who voiced an opinion is heard for the mapping process.  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467600" y="5791200"/>
            <a:ext cx="2133600" cy="517525"/>
          </a:xfrm>
        </p:spPr>
        <p:txBody>
          <a:bodyPr/>
          <a:lstStyle/>
          <a:p>
            <a:pPr algn="ctr"/>
            <a:fld id="{40569C26-AF3A-42F4-8B43-5922575A2878}" type="slidenum">
              <a:rPr lang="en-US" sz="4000">
                <a:solidFill>
                  <a:schemeClr val="bg1"/>
                </a:solidFill>
              </a:rPr>
              <a:pPr algn="ctr"/>
              <a:t>20</a:t>
            </a:fld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772400" cy="609600"/>
          </a:xfrm>
        </p:spPr>
        <p:txBody>
          <a:bodyPr>
            <a:normAutofit/>
          </a:bodyPr>
          <a:lstStyle/>
          <a:p>
            <a:pPr marL="514350" indent="-514350" eaLnBrk="1" hangingPunct="1">
              <a:buFont typeface="Arial" charset="0"/>
              <a:buNone/>
            </a:pPr>
            <a:endParaRPr lang="en-US" dirty="0" smtClean="0"/>
          </a:p>
          <a:p>
            <a:pPr marL="514350" indent="-514350" eaLnBrk="1" hangingPunct="1"/>
            <a:endParaRPr lang="en-US" dirty="0" smtClean="0"/>
          </a:p>
          <a:p>
            <a:pPr marL="514350" indent="-514350" eaLnBrk="1" hangingPunct="1">
              <a:buFontTx/>
              <a:buChar char="-"/>
            </a:pPr>
            <a:endParaRPr lang="en-US" dirty="0" smtClean="0"/>
          </a:p>
          <a:p>
            <a:pPr marL="514350" indent="-514350" eaLnBrk="1" hangingPunct="1">
              <a:buFont typeface="Arial" charset="0"/>
              <a:buNone/>
            </a:pPr>
            <a:endParaRPr lang="en-US" dirty="0" smtClean="0"/>
          </a:p>
          <a:p>
            <a:pPr marL="514350" indent="-514350" eaLnBrk="1" hangingPunct="1">
              <a:buFont typeface="Arial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1000" y="5715000"/>
            <a:ext cx="914400" cy="685800"/>
          </a:xfrm>
        </p:spPr>
        <p:txBody>
          <a:bodyPr/>
          <a:lstStyle/>
          <a:p>
            <a:pPr algn="ctr"/>
            <a:fld id="{2A1E4DE8-BF56-44BC-9B40-AB71C6B8ABB3}" type="slidenum">
              <a:rPr lang="en-US" sz="4000">
                <a:solidFill>
                  <a:schemeClr val="bg1"/>
                </a:solidFill>
              </a:rPr>
              <a:pPr algn="ctr"/>
              <a:t>3</a:t>
            </a:fld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066800"/>
            <a:ext cx="7772400" cy="505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3000" dirty="0">
              <a:latin typeface="Calibri" pitchFamily="-110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6500253"/>
              </p:ext>
            </p:extLst>
          </p:nvPr>
        </p:nvGraphicFramePr>
        <p:xfrm>
          <a:off x="990600" y="457200"/>
          <a:ext cx="6629400" cy="5968404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314700"/>
                <a:gridCol w="3314700"/>
              </a:tblGrid>
              <a:tr h="452904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Round One -  By the numbers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81724">
                <a:tc>
                  <a:txBody>
                    <a:bodyPr/>
                    <a:lstStyle/>
                    <a:p>
                      <a:r>
                        <a:rPr lang="en-US" dirty="0" smtClean="0"/>
                        <a:t>Dates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July 21 through</a:t>
                      </a:r>
                      <a:r>
                        <a:rPr lang="en-US" baseline="0" dirty="0" smtClean="0"/>
                        <a:t> August 6</a:t>
                      </a:r>
                      <a:endParaRPr lang="en-US" dirty="0"/>
                    </a:p>
                  </a:txBody>
                  <a:tcPr/>
                </a:tc>
              </a:tr>
              <a:tr h="781724">
                <a:tc>
                  <a:txBody>
                    <a:bodyPr/>
                    <a:lstStyle/>
                    <a:p>
                      <a:r>
                        <a:rPr lang="en-US" dirty="0" smtClean="0"/>
                        <a:t>Cities</a:t>
                      </a:r>
                      <a:r>
                        <a:rPr lang="en-US" baseline="0" dirty="0" smtClean="0"/>
                        <a:t> Visited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23</a:t>
                      </a:r>
                    </a:p>
                    <a:p>
                      <a:pPr algn="ctr"/>
                      <a:r>
                        <a:rPr lang="en-US" baseline="0" dirty="0" smtClean="0"/>
                        <a:t> (includes 8 satellite locations)</a:t>
                      </a:r>
                      <a:endParaRPr lang="en-US" dirty="0"/>
                    </a:p>
                  </a:txBody>
                  <a:tcPr/>
                </a:tc>
              </a:tr>
              <a:tr h="452904">
                <a:tc>
                  <a:txBody>
                    <a:bodyPr/>
                    <a:lstStyle/>
                    <a:p>
                      <a:r>
                        <a:rPr lang="en-US" dirty="0" smtClean="0"/>
                        <a:t>Total attendance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 2,250</a:t>
                      </a:r>
                      <a:r>
                        <a:rPr lang="en-US" baseline="0" dirty="0" smtClean="0"/>
                        <a:t> (1,395 Sign-sheets)</a:t>
                      </a:r>
                    </a:p>
                  </a:txBody>
                  <a:tcPr/>
                </a:tc>
              </a:tr>
              <a:tr h="452904">
                <a:tc>
                  <a:txBody>
                    <a:bodyPr/>
                    <a:lstStyle/>
                    <a:p>
                      <a:r>
                        <a:rPr lang="en-US" dirty="0" smtClean="0"/>
                        <a:t>Total comments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595</a:t>
                      </a:r>
                      <a:endParaRPr lang="en-US" dirty="0"/>
                    </a:p>
                  </a:txBody>
                  <a:tcPr/>
                </a:tc>
              </a:tr>
              <a:tr h="452904">
                <a:tc>
                  <a:txBody>
                    <a:bodyPr/>
                    <a:lstStyle/>
                    <a:p>
                      <a:r>
                        <a:rPr lang="en-US" dirty="0" smtClean="0"/>
                        <a:t>Unique speakers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 531</a:t>
                      </a:r>
                      <a:endParaRPr lang="en-US" dirty="0"/>
                    </a:p>
                  </a:txBody>
                  <a:tcPr/>
                </a:tc>
              </a:tr>
              <a:tr h="452904">
                <a:tc>
                  <a:txBody>
                    <a:bodyPr/>
                    <a:lstStyle/>
                    <a:p>
                      <a:r>
                        <a:rPr lang="en-US" dirty="0" smtClean="0"/>
                        <a:t>Total number of comments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1,002</a:t>
                      </a:r>
                      <a:endParaRPr lang="en-US" dirty="0"/>
                    </a:p>
                  </a:txBody>
                  <a:tcPr/>
                </a:tc>
              </a:tr>
              <a:tr h="781724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</a:t>
                      </a:r>
                      <a:r>
                        <a:rPr lang="en-US" baseline="0" dirty="0" smtClean="0"/>
                        <a:t> Criteria related comments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710</a:t>
                      </a:r>
                      <a:endParaRPr lang="en-US" dirty="0"/>
                    </a:p>
                  </a:txBody>
                  <a:tcPr/>
                </a:tc>
              </a:tr>
              <a:tr h="452904">
                <a:tc>
                  <a:txBody>
                    <a:bodyPr/>
                    <a:lstStyle/>
                    <a:p>
                      <a:r>
                        <a:rPr lang="en-US" dirty="0" smtClean="0"/>
                        <a:t>Public</a:t>
                      </a:r>
                      <a:r>
                        <a:rPr lang="en-US" baseline="0" dirty="0" smtClean="0"/>
                        <a:t> hearings in minutes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2,085</a:t>
                      </a:r>
                      <a:endParaRPr lang="en-US" dirty="0"/>
                    </a:p>
                  </a:txBody>
                  <a:tcPr/>
                </a:tc>
              </a:tr>
              <a:tr h="452904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meeting</a:t>
                      </a:r>
                      <a:r>
                        <a:rPr lang="en-US" baseline="0" dirty="0" smtClean="0"/>
                        <a:t> Length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hours 19 minutes</a:t>
                      </a:r>
                      <a:endParaRPr lang="en-US" dirty="0"/>
                    </a:p>
                  </a:txBody>
                  <a:tcPr/>
                </a:tc>
              </a:tr>
              <a:tr h="4529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Views of</a:t>
                      </a:r>
                      <a:r>
                        <a:rPr lang="en-US" baseline="0" dirty="0" smtClean="0"/>
                        <a:t> the live stream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800+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772400" cy="609600"/>
          </a:xfrm>
        </p:spPr>
        <p:txBody>
          <a:bodyPr>
            <a:normAutofit/>
          </a:bodyPr>
          <a:lstStyle/>
          <a:p>
            <a:pPr marL="514350" indent="-514350" eaLnBrk="1" hangingPunct="1">
              <a:buFont typeface="Arial" charset="0"/>
              <a:buNone/>
            </a:pPr>
            <a:endParaRPr lang="en-US" dirty="0" smtClean="0"/>
          </a:p>
          <a:p>
            <a:pPr marL="514350" indent="-514350" eaLnBrk="1" hangingPunct="1"/>
            <a:endParaRPr lang="en-US" dirty="0" smtClean="0"/>
          </a:p>
          <a:p>
            <a:pPr marL="514350" indent="-514350" eaLnBrk="1" hangingPunct="1">
              <a:buFontTx/>
              <a:buChar char="-"/>
            </a:pPr>
            <a:endParaRPr lang="en-US" dirty="0" smtClean="0"/>
          </a:p>
          <a:p>
            <a:pPr marL="514350" indent="-514350" eaLnBrk="1" hangingPunct="1">
              <a:buFont typeface="Arial" charset="0"/>
              <a:buNone/>
            </a:pPr>
            <a:endParaRPr lang="en-US" dirty="0" smtClean="0"/>
          </a:p>
          <a:p>
            <a:pPr marL="514350" indent="-514350" eaLnBrk="1" hangingPunct="1">
              <a:buFont typeface="Arial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1000" y="5715000"/>
            <a:ext cx="914400" cy="685800"/>
          </a:xfrm>
        </p:spPr>
        <p:txBody>
          <a:bodyPr/>
          <a:lstStyle/>
          <a:p>
            <a:pPr algn="ctr"/>
            <a:fld id="{2A1E4DE8-BF56-44BC-9B40-AB71C6B8ABB3}" type="slidenum">
              <a:rPr lang="en-US" sz="4000">
                <a:solidFill>
                  <a:schemeClr val="bg1"/>
                </a:solidFill>
              </a:rPr>
              <a:pPr algn="ctr"/>
              <a:t>4</a:t>
            </a:fld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9460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639762"/>
          </a:xfrm>
        </p:spPr>
        <p:txBody>
          <a:bodyPr/>
          <a:lstStyle/>
          <a:p>
            <a:pPr eaLnBrk="1" hangingPunct="1"/>
            <a:r>
              <a:rPr lang="en-US" sz="3600" i="1" dirty="0" smtClean="0">
                <a:solidFill>
                  <a:srgbClr val="984807"/>
                </a:solidFill>
              </a:rPr>
              <a:t>Round One by the Numbers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066800"/>
            <a:ext cx="7772400" cy="505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85000" lnSpcReduction="20000"/>
          </a:bodyPr>
          <a:lstStyle/>
          <a:p>
            <a:pPr algn="ctr">
              <a:lnSpc>
                <a:spcPct val="80000"/>
              </a:lnSpc>
            </a:pPr>
            <a:endParaRPr lang="en-US" sz="3000" dirty="0" smtClean="0">
              <a:latin typeface="Calibri" pitchFamily="-110" charset="0"/>
            </a:endParaRPr>
          </a:p>
          <a:p>
            <a:pPr algn="ctr">
              <a:lnSpc>
                <a:spcPct val="80000"/>
              </a:lnSpc>
            </a:pPr>
            <a:endParaRPr lang="en-US" sz="3000" dirty="0" smtClean="0">
              <a:latin typeface="Calibri" pitchFamily="-110" charset="0"/>
            </a:endParaRPr>
          </a:p>
          <a:p>
            <a:pPr algn="ctr">
              <a:lnSpc>
                <a:spcPct val="80000"/>
              </a:lnSpc>
            </a:pPr>
            <a:r>
              <a:rPr lang="en-US" sz="4000" dirty="0" smtClean="0">
                <a:latin typeface="Calibri" pitchFamily="-110" charset="0"/>
              </a:rPr>
              <a:t>Breakdown</a:t>
            </a:r>
            <a:endParaRPr lang="en-US" sz="4000" dirty="0">
              <a:latin typeface="Calibri" pitchFamily="-110" charset="0"/>
            </a:endParaRPr>
          </a:p>
          <a:p>
            <a:pPr>
              <a:lnSpc>
                <a:spcPct val="250000"/>
              </a:lnSpc>
              <a:buFont typeface="Arial" pitchFamily="34" charset="0"/>
              <a:buChar char="•"/>
            </a:pPr>
            <a:r>
              <a:rPr lang="en-US" sz="3000" dirty="0" smtClean="0">
                <a:latin typeface="Calibri" pitchFamily="-110" charset="0"/>
              </a:rPr>
              <a:t> By city </a:t>
            </a:r>
          </a:p>
          <a:p>
            <a:pPr>
              <a:lnSpc>
                <a:spcPct val="250000"/>
              </a:lnSpc>
              <a:buFont typeface="Arial" pitchFamily="34" charset="0"/>
              <a:buChar char="•"/>
            </a:pPr>
            <a:r>
              <a:rPr lang="en-US" sz="3000" dirty="0" smtClean="0">
                <a:latin typeface="Calibri" pitchFamily="-110" charset="0"/>
              </a:rPr>
              <a:t> Number </a:t>
            </a:r>
            <a:r>
              <a:rPr lang="en-US" sz="3000" dirty="0">
                <a:latin typeface="Calibri" pitchFamily="-110" charset="0"/>
              </a:rPr>
              <a:t>of </a:t>
            </a:r>
            <a:r>
              <a:rPr lang="en-US" sz="3000" dirty="0" smtClean="0">
                <a:latin typeface="Calibri" pitchFamily="-110" charset="0"/>
              </a:rPr>
              <a:t>attendees who signed in </a:t>
            </a:r>
          </a:p>
          <a:p>
            <a:pPr>
              <a:lnSpc>
                <a:spcPct val="250000"/>
              </a:lnSpc>
              <a:buFont typeface="Arial" pitchFamily="34" charset="0"/>
              <a:buChar char="•"/>
            </a:pPr>
            <a:r>
              <a:rPr lang="en-US" sz="3000" dirty="0" smtClean="0">
                <a:latin typeface="Calibri" pitchFamily="-110" charset="0"/>
              </a:rPr>
              <a:t> Number </a:t>
            </a:r>
            <a:r>
              <a:rPr lang="en-US" sz="3000" dirty="0">
                <a:latin typeface="Calibri" pitchFamily="-110" charset="0"/>
              </a:rPr>
              <a:t>of people that requested to </a:t>
            </a:r>
            <a:r>
              <a:rPr lang="en-US" sz="3000" dirty="0" smtClean="0">
                <a:latin typeface="Calibri" pitchFamily="-110" charset="0"/>
              </a:rPr>
              <a:t>speak </a:t>
            </a:r>
          </a:p>
          <a:p>
            <a:pPr>
              <a:lnSpc>
                <a:spcPct val="250000"/>
              </a:lnSpc>
              <a:buFont typeface="Arial" pitchFamily="34" charset="0"/>
              <a:buChar char="•"/>
            </a:pPr>
            <a:r>
              <a:rPr lang="en-US" sz="3000" dirty="0" smtClean="0">
                <a:latin typeface="Calibri" pitchFamily="-110" charset="0"/>
              </a:rPr>
              <a:t> Total </a:t>
            </a:r>
            <a:r>
              <a:rPr lang="en-US" sz="3000" dirty="0">
                <a:latin typeface="Calibri" pitchFamily="-110" charset="0"/>
              </a:rPr>
              <a:t>number of comments recorded</a:t>
            </a:r>
          </a:p>
          <a:p>
            <a:pPr>
              <a:lnSpc>
                <a:spcPct val="80000"/>
              </a:lnSpc>
            </a:pPr>
            <a:r>
              <a:rPr lang="en-US" sz="3000" dirty="0">
                <a:latin typeface="Calibri" pitchFamily="-110" charset="0"/>
              </a:rPr>
              <a:t> </a:t>
            </a:r>
            <a:endParaRPr lang="en-US" sz="2500" dirty="0">
              <a:latin typeface="Calibri" pitchFamily="-110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3000" dirty="0">
              <a:latin typeface="Calibri" pitchFamily="-110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772400" cy="609600"/>
          </a:xfrm>
        </p:spPr>
        <p:txBody>
          <a:bodyPr>
            <a:normAutofit/>
          </a:bodyPr>
          <a:lstStyle/>
          <a:p>
            <a:pPr marL="514350" indent="-514350" eaLnBrk="1" hangingPunct="1">
              <a:buFont typeface="Arial" charset="0"/>
              <a:buNone/>
            </a:pPr>
            <a:endParaRPr lang="en-US" dirty="0" smtClean="0"/>
          </a:p>
          <a:p>
            <a:pPr marL="514350" indent="-514350" eaLnBrk="1" hangingPunct="1"/>
            <a:endParaRPr lang="en-US" dirty="0" smtClean="0"/>
          </a:p>
          <a:p>
            <a:pPr marL="514350" indent="-514350" eaLnBrk="1" hangingPunct="1">
              <a:buFontTx/>
              <a:buChar char="-"/>
            </a:pPr>
            <a:endParaRPr lang="en-US" dirty="0" smtClean="0"/>
          </a:p>
          <a:p>
            <a:pPr marL="514350" indent="-514350" eaLnBrk="1" hangingPunct="1">
              <a:buFont typeface="Arial" charset="0"/>
              <a:buNone/>
            </a:pPr>
            <a:endParaRPr lang="en-US" dirty="0" smtClean="0"/>
          </a:p>
          <a:p>
            <a:pPr marL="514350" indent="-514350" eaLnBrk="1" hangingPunct="1">
              <a:buFont typeface="Arial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1000" y="5715000"/>
            <a:ext cx="914400" cy="685800"/>
          </a:xfrm>
        </p:spPr>
        <p:txBody>
          <a:bodyPr/>
          <a:lstStyle/>
          <a:p>
            <a:pPr algn="ctr"/>
            <a:fld id="{2A1E4DE8-BF56-44BC-9B40-AB71C6B8ABB3}" type="slidenum">
              <a:rPr lang="en-US" sz="4000">
                <a:solidFill>
                  <a:schemeClr val="bg1"/>
                </a:solidFill>
              </a:rPr>
              <a:pPr algn="ctr"/>
              <a:t>5</a:t>
            </a:fld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9460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639762"/>
          </a:xfrm>
        </p:spPr>
        <p:txBody>
          <a:bodyPr/>
          <a:lstStyle/>
          <a:p>
            <a:pPr eaLnBrk="1" hangingPunct="1"/>
            <a:r>
              <a:rPr lang="en-US" sz="3600" i="1" dirty="0" smtClean="0">
                <a:solidFill>
                  <a:srgbClr val="984807"/>
                </a:solidFill>
              </a:rPr>
              <a:t>Round One by the Numbers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066800"/>
            <a:ext cx="7772400" cy="505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000" dirty="0">
                <a:latin typeface="Calibri" pitchFamily="-110" charset="0"/>
              </a:rPr>
              <a:t> </a:t>
            </a:r>
            <a:endParaRPr lang="en-US" sz="2500" dirty="0">
              <a:latin typeface="Calibri" pitchFamily="-110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3000" dirty="0">
              <a:latin typeface="Calibri" pitchFamily="-110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90602" y="914394"/>
          <a:ext cx="7010398" cy="4800605"/>
        </p:xfrm>
        <a:graphic>
          <a:graphicData uri="http://schemas.openxmlformats.org/drawingml/2006/table">
            <a:tbl>
              <a:tblPr/>
              <a:tblGrid>
                <a:gridCol w="2841056"/>
                <a:gridCol w="885524"/>
                <a:gridCol w="885524"/>
                <a:gridCol w="885524"/>
                <a:gridCol w="1512770"/>
              </a:tblGrid>
              <a:tr h="8906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Location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Sign-in Sheets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Request to Speak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Comments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434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South Phoenix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21-Jul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34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Nogales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22-Jul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4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Yuma (San Luis and Parker)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23-Jul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4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Mesa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25-Jul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4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Bullhead City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26-Jul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4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Casa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Grande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(Maricopa)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27-Jul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4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Prescott (Cottonwood)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28-Jul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4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Window Rock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29-Jul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4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Hon Dah (Holbrook and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Winslow)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30-Jul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772400" cy="609600"/>
          </a:xfrm>
        </p:spPr>
        <p:txBody>
          <a:bodyPr>
            <a:normAutofit/>
          </a:bodyPr>
          <a:lstStyle/>
          <a:p>
            <a:pPr marL="514350" indent="-514350" eaLnBrk="1" hangingPunct="1">
              <a:buFont typeface="Arial" charset="0"/>
              <a:buNone/>
            </a:pPr>
            <a:endParaRPr lang="en-US" dirty="0" smtClean="0"/>
          </a:p>
          <a:p>
            <a:pPr marL="514350" indent="-514350" eaLnBrk="1" hangingPunct="1"/>
            <a:endParaRPr lang="en-US" dirty="0" smtClean="0"/>
          </a:p>
          <a:p>
            <a:pPr marL="514350" indent="-514350" eaLnBrk="1" hangingPunct="1">
              <a:buFontTx/>
              <a:buChar char="-"/>
            </a:pPr>
            <a:endParaRPr lang="en-US" dirty="0" smtClean="0"/>
          </a:p>
          <a:p>
            <a:pPr marL="514350" indent="-514350" eaLnBrk="1" hangingPunct="1">
              <a:buFont typeface="Arial" charset="0"/>
              <a:buNone/>
            </a:pPr>
            <a:endParaRPr lang="en-US" dirty="0" smtClean="0"/>
          </a:p>
          <a:p>
            <a:pPr marL="514350" indent="-514350" eaLnBrk="1" hangingPunct="1">
              <a:buFont typeface="Arial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1000" y="5715000"/>
            <a:ext cx="914400" cy="685800"/>
          </a:xfrm>
        </p:spPr>
        <p:txBody>
          <a:bodyPr/>
          <a:lstStyle/>
          <a:p>
            <a:pPr algn="ctr"/>
            <a:fld id="{2A1E4DE8-BF56-44BC-9B40-AB71C6B8ABB3}" type="slidenum">
              <a:rPr lang="en-US" sz="4000">
                <a:solidFill>
                  <a:schemeClr val="bg1"/>
                </a:solidFill>
              </a:rPr>
              <a:pPr algn="ctr"/>
              <a:t>6</a:t>
            </a:fld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9460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639762"/>
          </a:xfrm>
        </p:spPr>
        <p:txBody>
          <a:bodyPr/>
          <a:lstStyle/>
          <a:p>
            <a:pPr eaLnBrk="1" hangingPunct="1"/>
            <a:r>
              <a:rPr lang="en-US" sz="3600" i="1" dirty="0" smtClean="0">
                <a:solidFill>
                  <a:srgbClr val="984807"/>
                </a:solidFill>
              </a:rPr>
              <a:t>Round One by the Numbers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066800"/>
            <a:ext cx="7772400" cy="505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000" dirty="0">
                <a:latin typeface="Calibri" pitchFamily="-110" charset="0"/>
              </a:rPr>
              <a:t> </a:t>
            </a:r>
            <a:endParaRPr lang="en-US" sz="2500" dirty="0">
              <a:latin typeface="Calibri" pitchFamily="-110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3000" dirty="0">
              <a:latin typeface="Calibri" pitchFamily="-110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90602" y="1066798"/>
          <a:ext cx="7010398" cy="4648201"/>
        </p:xfrm>
        <a:graphic>
          <a:graphicData uri="http://schemas.openxmlformats.org/drawingml/2006/table">
            <a:tbl>
              <a:tblPr/>
              <a:tblGrid>
                <a:gridCol w="2841056"/>
                <a:gridCol w="885524"/>
                <a:gridCol w="885524"/>
                <a:gridCol w="885524"/>
                <a:gridCol w="1512770"/>
              </a:tblGrid>
              <a:tr h="11763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Location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Sign-in Sheets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Request to Speak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Comments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573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Flagstaff (Page and Tuba City)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1-Aug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73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South Tucson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2-Aug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3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Glendale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3-Aug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3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Sierra Vista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4-Aug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3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Phoenix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5-Aug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254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Tucson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6-Aug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i="1" dirty="0" smtClean="0">
                <a:solidFill>
                  <a:srgbClr val="984807"/>
                </a:solidFill>
              </a:rPr>
              <a:t>Round One by the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eaLnBrk="1" hangingPunct="1">
              <a:buFont typeface="Arial" charset="0"/>
              <a:buNone/>
            </a:pPr>
            <a:endParaRPr lang="en-US" dirty="0" smtClean="0"/>
          </a:p>
          <a:p>
            <a:pPr marL="514350" indent="-514350" eaLnBrk="1" hangingPunct="1"/>
            <a:endParaRPr lang="en-US" dirty="0" smtClean="0"/>
          </a:p>
          <a:p>
            <a:pPr marL="514350" indent="-514350" eaLnBrk="1" hangingPunct="1">
              <a:buFontTx/>
              <a:buChar char="-"/>
            </a:pPr>
            <a:endParaRPr lang="en-US" dirty="0" smtClean="0"/>
          </a:p>
          <a:p>
            <a:pPr marL="514350" indent="-514350" eaLnBrk="1" hangingPunct="1">
              <a:buFont typeface="Arial" charset="0"/>
              <a:buNone/>
            </a:pPr>
            <a:endParaRPr lang="en-US" dirty="0" smtClean="0"/>
          </a:p>
          <a:p>
            <a:pPr marL="514350" indent="-514350" eaLnBrk="1" hangingPunct="1">
              <a:buFont typeface="Arial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2A1E4DE8-BF56-44BC-9B40-AB71C6B8ABB3}" type="slidenum">
              <a:rPr lang="en-US" sz="4000">
                <a:solidFill>
                  <a:schemeClr val="bg1"/>
                </a:solidFill>
              </a:rPr>
              <a:pPr algn="ctr"/>
              <a:t>7</a:t>
            </a:fld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066800"/>
            <a:ext cx="7772400" cy="505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000" dirty="0">
                <a:latin typeface="Calibri" pitchFamily="-110" charset="0"/>
              </a:rPr>
              <a:t> </a:t>
            </a:r>
            <a:endParaRPr lang="en-US" sz="2500" dirty="0">
              <a:latin typeface="Calibri" pitchFamily="-110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3000" dirty="0">
              <a:latin typeface="Calibri" pitchFamily="-110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90600" y="1397000"/>
          <a:ext cx="7010400" cy="24130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336800"/>
                <a:gridCol w="2336800"/>
                <a:gridCol w="2336800"/>
              </a:tblGrid>
              <a:tr h="12065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Sign-in</a:t>
                      </a:r>
                      <a:r>
                        <a:rPr lang="en-US" sz="3600" baseline="0" dirty="0" smtClean="0"/>
                        <a:t> Sheets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Requested to Speak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Total Comments</a:t>
                      </a:r>
                      <a:endParaRPr lang="en-US" sz="3600" dirty="0"/>
                    </a:p>
                  </a:txBody>
                  <a:tcPr/>
                </a:tc>
              </a:tr>
              <a:tr h="12065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1,395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642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595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2819400" y="4191000"/>
            <a:ext cx="3733800" cy="16764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93%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dirty="0" smtClean="0"/>
              <a:t>of those who requested to speak, spoke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772400" cy="5638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600" dirty="0" smtClean="0"/>
              <a:t>Total summary of the number of times the public </a:t>
            </a:r>
          </a:p>
          <a:p>
            <a:pPr>
              <a:buFont typeface="Arial" charset="0"/>
              <a:buNone/>
            </a:pPr>
            <a:r>
              <a:rPr lang="en-US" sz="2600" dirty="0" smtClean="0"/>
              <a:t>commented on one of the six criteria for</a:t>
            </a:r>
          </a:p>
          <a:p>
            <a:pPr>
              <a:buFont typeface="Arial" charset="0"/>
              <a:buNone/>
            </a:pPr>
            <a:r>
              <a:rPr lang="en-US" sz="2600" dirty="0" smtClean="0"/>
              <a:t>Redistricting</a:t>
            </a:r>
          </a:p>
          <a:p>
            <a:r>
              <a:rPr lang="en-US" sz="2700" dirty="0" smtClean="0"/>
              <a:t>Voting Rights Act – 49	</a:t>
            </a:r>
          </a:p>
          <a:p>
            <a:r>
              <a:rPr lang="en-US" sz="2700" dirty="0" smtClean="0"/>
              <a:t>Equal Population – 12</a:t>
            </a:r>
          </a:p>
          <a:p>
            <a:r>
              <a:rPr lang="en-US" sz="2700" dirty="0" smtClean="0"/>
              <a:t>Compactness or Contiguous – 34	</a:t>
            </a:r>
          </a:p>
          <a:p>
            <a:r>
              <a:rPr lang="en-US" sz="2700" dirty="0" smtClean="0"/>
              <a:t>Communities of Interest – 265</a:t>
            </a:r>
          </a:p>
          <a:p>
            <a:r>
              <a:rPr lang="en-US" sz="2700" dirty="0" smtClean="0"/>
              <a:t>Geographic Features / Political Boundaries – 114	</a:t>
            </a:r>
          </a:p>
          <a:p>
            <a:r>
              <a:rPr lang="en-US" sz="2700" dirty="0" smtClean="0"/>
              <a:t>Competiveness – 236</a:t>
            </a:r>
          </a:p>
          <a:p>
            <a:r>
              <a:rPr lang="en-US" sz="2700" dirty="0" smtClean="0"/>
              <a:t>Other – 292</a:t>
            </a:r>
          </a:p>
          <a:p>
            <a:pPr eaLnBrk="1" hangingPunct="1">
              <a:buFont typeface="Arial" charset="0"/>
              <a:buNone/>
            </a:pPr>
            <a:endParaRPr lang="en-US" sz="2000" dirty="0" smtClean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001000" y="5715000"/>
            <a:ext cx="914400" cy="685800"/>
          </a:xfrm>
          <a:prstGeom prst="rect">
            <a:avLst/>
          </a:prstGeom>
        </p:spPr>
        <p:txBody>
          <a:bodyPr anchor="ctr"/>
          <a:lstStyle/>
          <a:p>
            <a:pPr algn="ctr"/>
            <a:fld id="{F7415B98-58C4-4386-BBCA-65BA5DC55CE4}" type="slidenum">
              <a:rPr lang="en-US" sz="4000">
                <a:solidFill>
                  <a:schemeClr val="bg1"/>
                </a:solidFill>
                <a:latin typeface="Calibri" pitchFamily="-110" charset="0"/>
              </a:rPr>
              <a:pPr algn="ctr"/>
              <a:t>8</a:t>
            </a:fld>
            <a:endParaRPr lang="en-US" sz="4000" dirty="0">
              <a:solidFill>
                <a:schemeClr val="bg1"/>
              </a:solidFill>
              <a:latin typeface="Calibri" pitchFamily="-110" charset="0"/>
            </a:endParaRPr>
          </a:p>
        </p:txBody>
      </p:sp>
      <p:sp>
        <p:nvSpPr>
          <p:cNvPr id="31748" name="Title 4"/>
          <p:cNvSpPr>
            <a:spLocks noGrp="1"/>
          </p:cNvSpPr>
          <p:nvPr>
            <p:ph type="title"/>
          </p:nvPr>
        </p:nvSpPr>
        <p:spPr>
          <a:xfrm>
            <a:off x="381000" y="0"/>
            <a:ext cx="7848600" cy="990600"/>
          </a:xfrm>
        </p:spPr>
        <p:txBody>
          <a:bodyPr/>
          <a:lstStyle/>
          <a:p>
            <a:pPr eaLnBrk="1" hangingPunct="1"/>
            <a:r>
              <a:rPr lang="en-US" sz="3600" i="1" dirty="0" smtClean="0">
                <a:solidFill>
                  <a:srgbClr val="984807"/>
                </a:solidFill>
              </a:rPr>
              <a:t>Comments Based on Criteria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772400" cy="609600"/>
          </a:xfrm>
        </p:spPr>
        <p:txBody>
          <a:bodyPr>
            <a:normAutofit/>
          </a:bodyPr>
          <a:lstStyle/>
          <a:p>
            <a:pPr marL="514350" indent="-514350" eaLnBrk="1" hangingPunct="1">
              <a:buFont typeface="Arial" charset="0"/>
              <a:buNone/>
            </a:pPr>
            <a:endParaRPr lang="en-US" dirty="0" smtClean="0"/>
          </a:p>
          <a:p>
            <a:pPr marL="514350" indent="-514350" eaLnBrk="1" hangingPunct="1"/>
            <a:endParaRPr lang="en-US" dirty="0" smtClean="0"/>
          </a:p>
          <a:p>
            <a:pPr marL="514350" indent="-514350" eaLnBrk="1" hangingPunct="1">
              <a:buFontTx/>
              <a:buChar char="-"/>
            </a:pPr>
            <a:endParaRPr lang="en-US" dirty="0" smtClean="0"/>
          </a:p>
          <a:p>
            <a:pPr marL="514350" indent="-514350" eaLnBrk="1" hangingPunct="1">
              <a:buFont typeface="Arial" charset="0"/>
              <a:buNone/>
            </a:pPr>
            <a:endParaRPr lang="en-US" dirty="0" smtClean="0"/>
          </a:p>
          <a:p>
            <a:pPr marL="514350" indent="-514350" eaLnBrk="1" hangingPunct="1">
              <a:buFont typeface="Arial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1000" y="5715000"/>
            <a:ext cx="914400" cy="685800"/>
          </a:xfrm>
        </p:spPr>
        <p:txBody>
          <a:bodyPr/>
          <a:lstStyle/>
          <a:p>
            <a:pPr algn="ctr"/>
            <a:fld id="{2A1E4DE8-BF56-44BC-9B40-AB71C6B8ABB3}" type="slidenum">
              <a:rPr lang="en-US" sz="4000">
                <a:solidFill>
                  <a:schemeClr val="bg1"/>
                </a:solidFill>
              </a:rPr>
              <a:pPr algn="ctr"/>
              <a:t>9</a:t>
            </a:fld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9460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639762"/>
          </a:xfrm>
        </p:spPr>
        <p:txBody>
          <a:bodyPr/>
          <a:lstStyle/>
          <a:p>
            <a:pPr eaLnBrk="1" hangingPunct="1"/>
            <a:r>
              <a:rPr lang="en-US" sz="3600" i="1" dirty="0" smtClean="0">
                <a:solidFill>
                  <a:srgbClr val="984807"/>
                </a:solidFill>
              </a:rPr>
              <a:t>Round One by the Numbers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066800"/>
            <a:ext cx="7772400" cy="505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3000" dirty="0">
              <a:latin typeface="Calibri" pitchFamily="-110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xmlns="" val="292407284"/>
              </p:ext>
            </p:extLst>
          </p:nvPr>
        </p:nvGraphicFramePr>
        <p:xfrm>
          <a:off x="762000" y="914400"/>
          <a:ext cx="7239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12380</TotalTime>
  <Words>863</Words>
  <Application>Microsoft Office PowerPoint</Application>
  <PresentationFormat>On-screen Show (4:3)</PresentationFormat>
  <Paragraphs>341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Arizona Independent Redistricting Commission Analysis of Public Hearings  Round One</vt:lpstr>
      <vt:lpstr> Types of Public Input </vt:lpstr>
      <vt:lpstr>Slide 3</vt:lpstr>
      <vt:lpstr>Round One by the Numbers</vt:lpstr>
      <vt:lpstr>Round One by the Numbers</vt:lpstr>
      <vt:lpstr>Round One by the Numbers</vt:lpstr>
      <vt:lpstr>Round One by the Numbers</vt:lpstr>
      <vt:lpstr>Comments Based on Criteria</vt:lpstr>
      <vt:lpstr>Round One by the Numbers</vt:lpstr>
      <vt:lpstr>Round One by the Numbers</vt:lpstr>
      <vt:lpstr>Competitiveness 236 comments</vt:lpstr>
      <vt:lpstr>Competitiveness Definitions offered by public</vt:lpstr>
      <vt:lpstr>Communities of Interest 265 comments</vt:lpstr>
      <vt:lpstr>Recurring Input</vt:lpstr>
      <vt:lpstr>Recurring Input</vt:lpstr>
      <vt:lpstr>Recurring Input</vt:lpstr>
      <vt:lpstr>Recurring Input</vt:lpstr>
      <vt:lpstr>Recurring Input</vt:lpstr>
      <vt:lpstr>Slide 19</vt:lpstr>
      <vt:lpstr> Types of Public Input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willie</dc:creator>
  <cp:lastModifiedBy>andrew</cp:lastModifiedBy>
  <cp:revision>661</cp:revision>
  <dcterms:created xsi:type="dcterms:W3CDTF">2011-08-12T14:15:53Z</dcterms:created>
  <dcterms:modified xsi:type="dcterms:W3CDTF">2011-12-30T05:28:36Z</dcterms:modified>
</cp:coreProperties>
</file>